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200" u="none" kumimoji="0" normalizeH="0">
        <a:ln>
          <a:noFill/>
        </a:ln>
        <a:solidFill>
          <a:srgbClr val="EBEBEB"/>
        </a:solidFill>
        <a:effectLst>
          <a:outerShdw sx="100000" sy="100000" kx="0" ky="0" algn="b" rotWithShape="0" blurRad="50800" dist="25400" dir="5400000">
            <a:srgbClr val="000000"/>
          </a:outerShdw>
        </a:effectLst>
        <a:uFillTx/>
        <a:latin typeface="Helvetica Neue Medium"/>
        <a:ea typeface="Helvetica Neue Medium"/>
        <a:cs typeface="Helvetica Neue Medium"/>
        <a:sym typeface="Helvetica Neue Medium"/>
      </a:defRPr>
    </a:lvl1pPr>
    <a:lvl2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200" u="none" kumimoji="0" normalizeH="0">
        <a:ln>
          <a:noFill/>
        </a:ln>
        <a:solidFill>
          <a:srgbClr val="EBEBEB"/>
        </a:solidFill>
        <a:effectLst>
          <a:outerShdw sx="100000" sy="100000" kx="0" ky="0" algn="b" rotWithShape="0" blurRad="50800" dist="25400" dir="5400000">
            <a:srgbClr val="000000"/>
          </a:outerShdw>
        </a:effectLst>
        <a:uFillTx/>
        <a:latin typeface="Helvetica Neue Medium"/>
        <a:ea typeface="Helvetica Neue Medium"/>
        <a:cs typeface="Helvetica Neue Medium"/>
        <a:sym typeface="Helvetica Neue Medium"/>
      </a:defRPr>
    </a:lvl2pPr>
    <a:lvl3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200" u="none" kumimoji="0" normalizeH="0">
        <a:ln>
          <a:noFill/>
        </a:ln>
        <a:solidFill>
          <a:srgbClr val="EBEBEB"/>
        </a:solidFill>
        <a:effectLst>
          <a:outerShdw sx="100000" sy="100000" kx="0" ky="0" algn="b" rotWithShape="0" blurRad="50800" dist="25400" dir="5400000">
            <a:srgbClr val="000000"/>
          </a:outerShdw>
        </a:effectLst>
        <a:uFillTx/>
        <a:latin typeface="Helvetica Neue Medium"/>
        <a:ea typeface="Helvetica Neue Medium"/>
        <a:cs typeface="Helvetica Neue Medium"/>
        <a:sym typeface="Helvetica Neue Medium"/>
      </a:defRPr>
    </a:lvl3pPr>
    <a:lvl4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200" u="none" kumimoji="0" normalizeH="0">
        <a:ln>
          <a:noFill/>
        </a:ln>
        <a:solidFill>
          <a:srgbClr val="EBEBEB"/>
        </a:solidFill>
        <a:effectLst>
          <a:outerShdw sx="100000" sy="100000" kx="0" ky="0" algn="b" rotWithShape="0" blurRad="50800" dist="25400" dir="5400000">
            <a:srgbClr val="000000"/>
          </a:outerShdw>
        </a:effectLst>
        <a:uFillTx/>
        <a:latin typeface="Helvetica Neue Medium"/>
        <a:ea typeface="Helvetica Neue Medium"/>
        <a:cs typeface="Helvetica Neue Medium"/>
        <a:sym typeface="Helvetica Neue Medium"/>
      </a:defRPr>
    </a:lvl4pPr>
    <a:lvl5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200" u="none" kumimoji="0" normalizeH="0">
        <a:ln>
          <a:noFill/>
        </a:ln>
        <a:solidFill>
          <a:srgbClr val="EBEBEB"/>
        </a:solidFill>
        <a:effectLst>
          <a:outerShdw sx="100000" sy="100000" kx="0" ky="0" algn="b" rotWithShape="0" blurRad="50800" dist="25400" dir="5400000">
            <a:srgbClr val="000000"/>
          </a:outerShdw>
        </a:effectLst>
        <a:uFillTx/>
        <a:latin typeface="Helvetica Neue Medium"/>
        <a:ea typeface="Helvetica Neue Medium"/>
        <a:cs typeface="Helvetica Neue Medium"/>
        <a:sym typeface="Helvetica Neue Medium"/>
      </a:defRPr>
    </a:lvl5pPr>
    <a:lvl6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200" u="none" kumimoji="0" normalizeH="0">
        <a:ln>
          <a:noFill/>
        </a:ln>
        <a:solidFill>
          <a:srgbClr val="EBEBEB"/>
        </a:solidFill>
        <a:effectLst>
          <a:outerShdw sx="100000" sy="100000" kx="0" ky="0" algn="b" rotWithShape="0" blurRad="50800" dist="25400" dir="5400000">
            <a:srgbClr val="000000"/>
          </a:outerShdw>
        </a:effectLst>
        <a:uFillTx/>
        <a:latin typeface="Helvetica Neue Medium"/>
        <a:ea typeface="Helvetica Neue Medium"/>
        <a:cs typeface="Helvetica Neue Medium"/>
        <a:sym typeface="Helvetica Neue Medium"/>
      </a:defRPr>
    </a:lvl6pPr>
    <a:lvl7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200" u="none" kumimoji="0" normalizeH="0">
        <a:ln>
          <a:noFill/>
        </a:ln>
        <a:solidFill>
          <a:srgbClr val="EBEBEB"/>
        </a:solidFill>
        <a:effectLst>
          <a:outerShdw sx="100000" sy="100000" kx="0" ky="0" algn="b" rotWithShape="0" blurRad="50800" dist="25400" dir="5400000">
            <a:srgbClr val="000000"/>
          </a:outerShdw>
        </a:effectLst>
        <a:uFillTx/>
        <a:latin typeface="Helvetica Neue Medium"/>
        <a:ea typeface="Helvetica Neue Medium"/>
        <a:cs typeface="Helvetica Neue Medium"/>
        <a:sym typeface="Helvetica Neue Medium"/>
      </a:defRPr>
    </a:lvl7pPr>
    <a:lvl8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200" u="none" kumimoji="0" normalizeH="0">
        <a:ln>
          <a:noFill/>
        </a:ln>
        <a:solidFill>
          <a:srgbClr val="EBEBEB"/>
        </a:solidFill>
        <a:effectLst>
          <a:outerShdw sx="100000" sy="100000" kx="0" ky="0" algn="b" rotWithShape="0" blurRad="50800" dist="25400" dir="5400000">
            <a:srgbClr val="000000"/>
          </a:outerShdw>
        </a:effectLst>
        <a:uFillTx/>
        <a:latin typeface="Helvetica Neue Medium"/>
        <a:ea typeface="Helvetica Neue Medium"/>
        <a:cs typeface="Helvetica Neue Medium"/>
        <a:sym typeface="Helvetica Neue Medium"/>
      </a:defRPr>
    </a:lvl8pPr>
    <a:lvl9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200" u="none" kumimoji="0" normalizeH="0">
        <a:ln>
          <a:noFill/>
        </a:ln>
        <a:solidFill>
          <a:srgbClr val="EBEBEB"/>
        </a:solidFill>
        <a:effectLst>
          <a:outerShdw sx="100000" sy="100000" kx="0" ky="0" algn="b" rotWithShape="0" blurRad="50800" dist="25400" dir="5400000">
            <a:srgbClr val="000000"/>
          </a:outerShdw>
        </a:effectLst>
        <a:uFillTx/>
        <a:latin typeface="Helvetica Neue Medium"/>
        <a:ea typeface="Helvetica Neue Medium"/>
        <a:cs typeface="Helvetica Neue Medium"/>
        <a:sym typeface="Helvetica Neue Medium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0F0F0"/>
              </a:solidFill>
              <a:prstDash val="solid"/>
              <a:miter lim="400000"/>
            </a:ln>
          </a:top>
          <a:bottom>
            <a:ln w="12700" cap="flat">
              <a:solidFill>
                <a:srgbClr val="F0F0F0"/>
              </a:solidFill>
              <a:prstDash val="solid"/>
              <a:miter lim="400000"/>
            </a:ln>
          </a:bottom>
          <a:insideH>
            <a:ln w="12700" cap="flat">
              <a:solidFill>
                <a:srgbClr val="F0F0F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D6D6D">
              <a:alpha val="41000"/>
            </a:srgbClr>
          </a:solidFill>
        </a:fill>
      </a:tcStyle>
    </a:wholeTbl>
    <a:band2H>
      <a:tcTxStyle b="def" i="def"/>
      <a:tcStyle>
        <a:tcBdr/>
        <a:fill>
          <a:solidFill>
            <a:srgbClr val="4E4E4E">
              <a:alpha val="41000"/>
            </a:srgb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F0F0F0"/>
              </a:solidFill>
              <a:prstDash val="solid"/>
              <a:miter lim="400000"/>
            </a:ln>
          </a:left>
          <a:right>
            <a:ln w="12700" cap="flat">
              <a:solidFill>
                <a:srgbClr val="F0F0F0"/>
              </a:solidFill>
              <a:prstDash val="solid"/>
              <a:miter lim="400000"/>
            </a:ln>
          </a:right>
          <a:top>
            <a:ln w="6350" cap="flat">
              <a:solidFill>
                <a:srgbClr val="F0F0F0"/>
              </a:solidFill>
              <a:prstDash val="solid"/>
              <a:miter lim="400000"/>
            </a:ln>
          </a:top>
          <a:bottom>
            <a:ln w="6350" cap="flat">
              <a:solidFill>
                <a:srgbClr val="F0F0F0"/>
              </a:solidFill>
              <a:prstDash val="solid"/>
              <a:miter lim="400000"/>
            </a:ln>
          </a:bottom>
          <a:insideH>
            <a:ln w="6350" cap="flat">
              <a:solidFill>
                <a:srgbClr val="F0F0F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56565">
              <a:alpha val="75000"/>
            </a:srgbClr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0F0F0"/>
              </a:solidFill>
              <a:prstDash val="solid"/>
              <a:miter lim="400000"/>
            </a:ln>
          </a:top>
          <a:bottom>
            <a:ln w="12700" cap="flat">
              <a:solidFill>
                <a:srgbClr val="F0F0F0"/>
              </a:solidFill>
              <a:prstDash val="solid"/>
              <a:miter lim="400000"/>
            </a:ln>
          </a:bottom>
          <a:insideH>
            <a:ln w="12700" cap="flat">
              <a:solidFill>
                <a:srgbClr val="F3F1D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1861A1">
              <a:alpha val="80000"/>
            </a:srgbClr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0F0F0"/>
              </a:solidFill>
              <a:prstDash val="solid"/>
              <a:miter lim="400000"/>
            </a:ln>
          </a:top>
          <a:bottom>
            <a:ln w="25400" cap="flat">
              <a:solidFill>
                <a:srgbClr val="F0F0F0"/>
              </a:solidFill>
              <a:prstDash val="solid"/>
              <a:miter lim="400000"/>
            </a:ln>
          </a:bottom>
          <a:insideH>
            <a:ln w="12700" cap="flat">
              <a:solidFill>
                <a:srgbClr val="F3F1D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1861A1">
              <a:alpha val="80000"/>
            </a:srgbClr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D6D6D">
              <a:alpha val="41000"/>
            </a:srgbClr>
          </a:solidFill>
        </a:fill>
      </a:tcStyle>
    </a:wholeTbl>
    <a:band2H>
      <a:tcTxStyle b="def" i="def"/>
      <a:tcStyle>
        <a:tcBdr/>
        <a:fill>
          <a:solidFill>
            <a:srgbClr val="909090">
              <a:alpha val="41000"/>
            </a:srgb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6350" cap="flat">
              <a:solidFill>
                <a:srgbClr val="484745"/>
              </a:solidFill>
              <a:prstDash val="solid"/>
              <a:miter lim="400000"/>
            </a:ln>
          </a:left>
          <a:right>
            <a:ln w="6350" cap="flat">
              <a:solidFill>
                <a:srgbClr val="5E5D5B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6350" cap="flat">
              <a:solidFill>
                <a:srgbClr val="5E5D5B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714717"/>
              </a:solidFill>
              <a:prstDash val="solid"/>
              <a:miter lim="400000"/>
            </a:ln>
          </a:left>
          <a:right>
            <a:ln w="12700" cap="flat">
              <a:solidFill>
                <a:srgbClr val="714717"/>
              </a:solidFill>
              <a:prstDash val="solid"/>
              <a:miter lim="400000"/>
            </a:ln>
          </a:right>
          <a:top>
            <a:ln w="6350" cap="flat">
              <a:solidFill>
                <a:srgbClr val="5E5D5B"/>
              </a:solidFill>
              <a:prstDash val="solid"/>
              <a:miter lim="400000"/>
            </a:ln>
          </a:top>
          <a:bottom>
            <a:ln w="6350" cap="flat">
              <a:solidFill>
                <a:srgbClr val="484745"/>
              </a:solidFill>
              <a:prstDash val="solid"/>
              <a:miter lim="400000"/>
            </a:ln>
          </a:bottom>
          <a:insideH>
            <a:ln w="12700" cap="flat">
              <a:solidFill>
                <a:srgbClr val="714717"/>
              </a:solidFill>
              <a:prstDash val="solid"/>
              <a:miter lim="400000"/>
            </a:ln>
          </a:insideH>
          <a:insideV>
            <a:ln w="12700" cap="flat">
              <a:solidFill>
                <a:srgbClr val="714717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714717"/>
              </a:solidFill>
              <a:prstDash val="solid"/>
              <a:miter lim="400000"/>
            </a:ln>
          </a:left>
          <a:right>
            <a:ln w="12700" cap="flat">
              <a:solidFill>
                <a:srgbClr val="714717"/>
              </a:solidFill>
              <a:prstDash val="solid"/>
              <a:miter lim="400000"/>
            </a:ln>
          </a:right>
          <a:top>
            <a:ln w="6350" cap="flat">
              <a:solidFill>
                <a:srgbClr val="484745"/>
              </a:solidFill>
              <a:prstDash val="solid"/>
              <a:miter lim="400000"/>
            </a:ln>
          </a:top>
          <a:bottom>
            <a:ln w="6350" cap="flat">
              <a:solidFill>
                <a:srgbClr val="5E5D5B"/>
              </a:solidFill>
              <a:prstDash val="solid"/>
              <a:miter lim="400000"/>
            </a:ln>
          </a:bottom>
          <a:insideH>
            <a:ln w="12700" cap="flat">
              <a:solidFill>
                <a:srgbClr val="714717"/>
              </a:solidFill>
              <a:prstDash val="solid"/>
              <a:miter lim="400000"/>
            </a:ln>
          </a:insideH>
          <a:insideV>
            <a:ln w="12700" cap="flat">
              <a:solidFill>
                <a:srgbClr val="714717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3F1D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F3F1D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F3F1D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D4D4D"/>
          </a:solidFill>
        </a:fill>
      </a:tcStyle>
    </a:wholeTbl>
    <a:band2H>
      <a:tcTxStyle b="def" i="def"/>
      <a:tcStyle>
        <a:tcBdr/>
        <a:fill>
          <a:solidFill>
            <a:srgbClr val="5A5A5A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F3F1DF"/>
              </a:solidFill>
              <a:prstDash val="solid"/>
              <a:miter lim="400000"/>
            </a:ln>
          </a:left>
          <a:right>
            <a:ln w="12700" cap="flat">
              <a:solidFill>
                <a:srgbClr val="F3F1DF"/>
              </a:solidFill>
              <a:prstDash val="solid"/>
              <a:miter lim="400000"/>
            </a:ln>
          </a:right>
          <a:top>
            <a:ln w="12700" cap="flat">
              <a:solidFill>
                <a:srgbClr val="F3F1DF"/>
              </a:solidFill>
              <a:prstDash val="solid"/>
              <a:miter lim="400000"/>
            </a:ln>
          </a:top>
          <a:bottom>
            <a:ln w="12700" cap="flat">
              <a:solidFill>
                <a:srgbClr val="F3F1DF"/>
              </a:solidFill>
              <a:prstDash val="solid"/>
              <a:miter lim="400000"/>
            </a:ln>
          </a:bottom>
          <a:insideH>
            <a:ln w="12700" cap="flat">
              <a:solidFill>
                <a:srgbClr val="F3F1DF"/>
              </a:solidFill>
              <a:prstDash val="solid"/>
              <a:miter lim="400000"/>
            </a:ln>
          </a:insideH>
          <a:insideV>
            <a:ln w="12700" cap="flat">
              <a:solidFill>
                <a:srgbClr val="F3F1DF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-1022247"/>
              <a:satOff val="34289"/>
              <a:lumOff val="-18384"/>
            </a:schemeClr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3F1DF"/>
              </a:solidFill>
              <a:prstDash val="solid"/>
              <a:miter lim="400000"/>
            </a:ln>
          </a:top>
          <a:bottom>
            <a:ln w="12700" cap="flat">
              <a:solidFill>
                <a:srgbClr val="F3F1DF"/>
              </a:solidFill>
              <a:prstDash val="solid"/>
              <a:miter lim="400000"/>
            </a:ln>
          </a:bottom>
          <a:insideH>
            <a:ln w="12700" cap="flat">
              <a:solidFill>
                <a:srgbClr val="F3F1D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3F1DF"/>
              </a:solidFill>
              <a:prstDash val="solid"/>
              <a:miter lim="400000"/>
            </a:ln>
          </a:top>
          <a:bottom>
            <a:ln w="12700" cap="flat">
              <a:solidFill>
                <a:srgbClr val="F3F1DF"/>
              </a:solidFill>
              <a:prstDash val="solid"/>
              <a:miter lim="400000"/>
            </a:ln>
          </a:bottom>
          <a:insideH>
            <a:ln w="12700" cap="flat">
              <a:solidFill>
                <a:srgbClr val="F3F1D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D6D6D"/>
          </a:solidFill>
        </a:fill>
      </a:tcStyle>
    </a:wholeTbl>
    <a:band2H>
      <a:tcTxStyle b="def" i="def"/>
      <a:tcStyle>
        <a:tcBdr/>
        <a:fill>
          <a:solidFill>
            <a:srgbClr val="7D7D7D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C5C5B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282828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A2A7A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103245"/>
              <a:satOff val="-16002"/>
              <a:lumOff val="2831"/>
            </a:schemeClr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" cap="flat">
              <a:solidFill>
                <a:srgbClr val="FFFFFF"/>
              </a:solidFill>
              <a:prstDash val="solid"/>
              <a:miter lim="400000"/>
            </a:ln>
          </a:top>
          <a:bottom>
            <a:ln w="6350" cap="flat">
              <a:solidFill>
                <a:srgbClr val="FFFFFF"/>
              </a:solidFill>
              <a:prstDash val="solid"/>
              <a:miter lim="400000"/>
            </a:ln>
          </a:bottom>
          <a:insideH>
            <a:ln w="635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D5D5D"/>
          </a:solidFill>
        </a:fill>
      </a:tcStyle>
    </a:wholeTbl>
    <a:band2H>
      <a:tcTxStyle b="def" i="def"/>
      <a:tcStyle>
        <a:tcBdr/>
        <a:fill>
          <a:solidFill>
            <a:srgbClr val="696969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6350" cap="flat">
              <a:solidFill>
                <a:srgbClr val="FFFFFF"/>
              </a:solidFill>
              <a:prstDash val="solid"/>
              <a:miter lim="400000"/>
            </a:ln>
          </a:top>
          <a:bottom>
            <a:ln w="6350" cap="flat">
              <a:solidFill>
                <a:srgbClr val="FFFFFF"/>
              </a:solidFill>
              <a:prstDash val="solid"/>
              <a:miter lim="400000"/>
            </a:ln>
          </a:bottom>
          <a:insideH>
            <a:ln w="6350" cap="flat">
              <a:solidFill>
                <a:srgbClr val="FFFFFF"/>
              </a:solidFill>
              <a:prstDash val="solid"/>
              <a:miter lim="400000"/>
            </a:ln>
          </a:insideH>
          <a:insideV>
            <a:ln w="635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87878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635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635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87878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" cap="flat">
              <a:solidFill>
                <a:srgbClr val="F0F0F0"/>
              </a:solidFill>
              <a:prstDash val="solid"/>
              <a:miter lim="400000"/>
            </a:ln>
          </a:top>
          <a:bottom>
            <a:ln w="6350" cap="flat">
              <a:solidFill>
                <a:srgbClr val="F0F0F0"/>
              </a:solidFill>
              <a:prstDash val="solid"/>
              <a:miter lim="400000"/>
            </a:ln>
          </a:bottom>
          <a:insideH>
            <a:ln w="6350" cap="flat">
              <a:solidFill>
                <a:srgbClr val="F0F0F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0000">
              <a:alpha val="10000"/>
            </a:srgbClr>
          </a:solidFill>
        </a:fill>
      </a:tcStyle>
    </a:wholeTbl>
    <a:band2H>
      <a:tcTxStyle b="def" i="def"/>
      <a:tcStyle>
        <a:tcBdr/>
        <a:fill>
          <a:solidFill>
            <a:srgbClr val="888888">
              <a:alpha val="10000"/>
            </a:srgb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F0F0F0"/>
              </a:solidFill>
              <a:prstDash val="solid"/>
              <a:miter lim="400000"/>
            </a:ln>
          </a:right>
          <a:top>
            <a:ln w="6350" cap="flat">
              <a:solidFill>
                <a:srgbClr val="F0F0F0"/>
              </a:solidFill>
              <a:prstDash val="solid"/>
              <a:miter lim="400000"/>
            </a:ln>
          </a:top>
          <a:bottom>
            <a:ln w="6350" cap="flat">
              <a:solidFill>
                <a:srgbClr val="F0F0F0"/>
              </a:solidFill>
              <a:prstDash val="solid"/>
              <a:miter lim="400000"/>
            </a:ln>
          </a:bottom>
          <a:insideH>
            <a:ln w="6350" cap="flat">
              <a:solidFill>
                <a:srgbClr val="F0F0F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0F0F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6350" cap="flat">
              <a:solidFill>
                <a:srgbClr val="F0F0F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F0F0F0"/>
              </a:solidFill>
              <a:prstDash val="solid"/>
              <a:miter lim="400000"/>
            </a:ln>
          </a:bottom>
          <a:insideH>
            <a:ln w="6350" cap="flat">
              <a:solidFill>
                <a:srgbClr val="F0F0F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9" name="Shape 12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OpenAI Blog looked at AI training runs for popular models over a 6 year period (2012 - 2018)</a:t>
            </a:r>
          </a:p>
          <a:p>
            <a:pPr/>
            <a:r>
              <a:t>3.5 month-doubling time.</a:t>
            </a:r>
          </a:p>
        </p:txBody>
      </p:sp>
    </p:spTree>
  </p:cSld>
  <p:clrMapOvr>
    <a:masterClrMapping/>
  </p:clrMapOvr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1435100" y="3454400"/>
            <a:ext cx="21526500" cy="35687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1435100" y="7264400"/>
            <a:ext cx="21526500" cy="12319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>
                <a:solidFill>
                  <a:srgbClr val="FFFFFF"/>
                </a:solidFill>
              </a:defRPr>
            </a:lvl1pPr>
            <a:lvl2pPr marL="0" indent="0" algn="ctr">
              <a:spcBef>
                <a:spcPts val="0"/>
              </a:spcBef>
              <a:buSzTx/>
              <a:buNone/>
              <a:defRPr sz="3200">
                <a:solidFill>
                  <a:srgbClr val="FFFFFF"/>
                </a:solidFill>
              </a:defRPr>
            </a:lvl2pPr>
            <a:lvl3pPr marL="0" indent="0" algn="ctr">
              <a:spcBef>
                <a:spcPts val="0"/>
              </a:spcBef>
              <a:buSzTx/>
              <a:buNone/>
              <a:defRPr sz="3200">
                <a:solidFill>
                  <a:srgbClr val="FFFFFF"/>
                </a:solidFill>
              </a:defRPr>
            </a:lvl3pPr>
            <a:lvl4pPr marL="0" indent="0" algn="ctr">
              <a:spcBef>
                <a:spcPts val="0"/>
              </a:spcBef>
              <a:buSzTx/>
              <a:buNone/>
              <a:defRPr sz="3200">
                <a:solidFill>
                  <a:srgbClr val="FFFFFF"/>
                </a:solidFill>
              </a:defRPr>
            </a:lvl4pPr>
            <a:lvl5pPr marL="0" indent="0" algn="ctr">
              <a:spcBef>
                <a:spcPts val="0"/>
              </a:spcBef>
              <a:buSzTx/>
              <a:buNone/>
              <a:defRPr sz="3200"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xfrm>
            <a:off x="11955253" y="13010554"/>
            <a:ext cx="453238" cy="461367"/>
          </a:xfrm>
          <a:prstGeom prst="rect">
            <a:avLst/>
          </a:prstGeom>
        </p:spPr>
        <p:txBody>
          <a:bodyPr anchor="t"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/>
          <p:nvPr>
            <p:ph type="body" sz="quarter" idx="21"/>
          </p:nvPr>
        </p:nvSpPr>
        <p:spPr>
          <a:xfrm>
            <a:off x="2387600" y="8978900"/>
            <a:ext cx="19621500" cy="585112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lnSpc>
                <a:spcPct val="110000"/>
              </a:lnSpc>
              <a:spcBef>
                <a:spcPts val="0"/>
              </a:spcBef>
              <a:buSzTx/>
              <a:buNone/>
              <a:defRPr b="1" i="1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“Type a quote here.”"/>
          <p:cNvSpPr txBox="1"/>
          <p:nvPr>
            <p:ph type="body" sz="quarter" idx="22"/>
          </p:nvPr>
        </p:nvSpPr>
        <p:spPr>
          <a:xfrm>
            <a:off x="2387600" y="6070600"/>
            <a:ext cx="19621500" cy="8636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10000"/>
              </a:lnSpc>
              <a:spcBef>
                <a:spcPts val="0"/>
              </a:spcBef>
              <a:buSzTx/>
              <a:buNone/>
              <a:defRPr b="1" sz="5000">
                <a:solidFill>
                  <a:srgbClr val="FFFFFF"/>
                </a:solidFill>
                <a:effectLst>
                  <a:outerShdw sx="100000" sy="100000" kx="0" ky="0" algn="b" rotWithShape="0" blurRad="50800" dist="25400" dir="5400000">
                    <a:srgbClr val="020202"/>
                  </a:outerShdw>
                </a:effectLst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“Type a quote here.” </a:t>
            </a:r>
          </a:p>
        </p:txBody>
      </p:sp>
      <p:sp>
        <p:nvSpPr>
          <p:cNvPr id="9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/>
          <p:nvPr>
            <p:ph type="pic" idx="21"/>
          </p:nvPr>
        </p:nvSpPr>
        <p:spPr>
          <a:xfrm>
            <a:off x="-63500" y="-1270000"/>
            <a:ext cx="24510997" cy="1634917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141703583_2880x1921.jpeg"/>
          <p:cNvSpPr/>
          <p:nvPr>
            <p:ph type="pic" idx="21"/>
          </p:nvPr>
        </p:nvSpPr>
        <p:spPr>
          <a:xfrm>
            <a:off x="4597400" y="177800"/>
            <a:ext cx="15180471" cy="10125584"/>
          </a:xfrm>
          <a:prstGeom prst="rect">
            <a:avLst/>
          </a:prstGeom>
          <a:ln w="25400"/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itle Text"/>
          <p:cNvSpPr txBox="1"/>
          <p:nvPr>
            <p:ph type="title"/>
          </p:nvPr>
        </p:nvSpPr>
        <p:spPr>
          <a:xfrm>
            <a:off x="1435100" y="9677400"/>
            <a:ext cx="21526500" cy="15240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sz="quarter" idx="1"/>
          </p:nvPr>
        </p:nvSpPr>
        <p:spPr>
          <a:xfrm>
            <a:off x="1435100" y="11430000"/>
            <a:ext cx="21526500" cy="12827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>
                <a:solidFill>
                  <a:srgbClr val="FFFFFF"/>
                </a:solidFill>
              </a:defRPr>
            </a:lvl1pPr>
            <a:lvl2pPr marL="0" indent="0" algn="ctr">
              <a:spcBef>
                <a:spcPts val="0"/>
              </a:spcBef>
              <a:buSzTx/>
              <a:buNone/>
              <a:defRPr sz="3200">
                <a:solidFill>
                  <a:srgbClr val="FFFFFF"/>
                </a:solidFill>
              </a:defRPr>
            </a:lvl2pPr>
            <a:lvl3pPr marL="0" indent="0" algn="ctr">
              <a:spcBef>
                <a:spcPts val="0"/>
              </a:spcBef>
              <a:buSzTx/>
              <a:buNone/>
              <a:defRPr sz="3200">
                <a:solidFill>
                  <a:srgbClr val="FFFFFF"/>
                </a:solidFill>
              </a:defRPr>
            </a:lvl3pPr>
            <a:lvl4pPr marL="0" indent="0" algn="ctr">
              <a:spcBef>
                <a:spcPts val="0"/>
              </a:spcBef>
              <a:buSzTx/>
              <a:buNone/>
              <a:defRPr sz="3200">
                <a:solidFill>
                  <a:srgbClr val="FFFFFF"/>
                </a:solidFill>
              </a:defRPr>
            </a:lvl4pPr>
            <a:lvl5pPr marL="0" indent="0" algn="ctr">
              <a:spcBef>
                <a:spcPts val="0"/>
              </a:spcBef>
              <a:buSzTx/>
              <a:buNone/>
              <a:defRPr sz="3200"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xfrm>
            <a:off x="11955253" y="13004800"/>
            <a:ext cx="453238" cy="461366"/>
          </a:xfrm>
          <a:prstGeom prst="rect">
            <a:avLst/>
          </a:prstGeom>
        </p:spPr>
        <p:txBody>
          <a:bodyPr anchor="t"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Cen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/>
          <p:nvPr>
            <p:ph type="title"/>
          </p:nvPr>
        </p:nvSpPr>
        <p:spPr>
          <a:xfrm>
            <a:off x="1422400" y="4940300"/>
            <a:ext cx="21526500" cy="38227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xfrm>
            <a:off x="11955253" y="13010554"/>
            <a:ext cx="453238" cy="461367"/>
          </a:xfrm>
          <a:prstGeom prst="rect">
            <a:avLst/>
          </a:prstGeom>
        </p:spPr>
        <p:txBody>
          <a:bodyPr anchor="t"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/>
          <p:nvPr>
            <p:ph type="pic" idx="21"/>
          </p:nvPr>
        </p:nvSpPr>
        <p:spPr>
          <a:xfrm>
            <a:off x="13398500" y="596900"/>
            <a:ext cx="13030200" cy="12166600"/>
          </a:xfrm>
          <a:prstGeom prst="rect">
            <a:avLst/>
          </a:prstGeom>
          <a:ln w="25400"/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Title Text"/>
          <p:cNvSpPr txBox="1"/>
          <p:nvPr>
            <p:ph type="title"/>
          </p:nvPr>
        </p:nvSpPr>
        <p:spPr>
          <a:xfrm>
            <a:off x="1435100" y="584200"/>
            <a:ext cx="10769600" cy="6464300"/>
          </a:xfrm>
          <a:prstGeom prst="rect">
            <a:avLst/>
          </a:prstGeom>
        </p:spPr>
        <p:txBody>
          <a:bodyPr anchor="b"/>
          <a:lstStyle>
            <a:lvl1pPr>
              <a:defRPr sz="7200"/>
            </a:lvl1pPr>
          </a:lstStyle>
          <a:p>
            <a:pPr/>
            <a:r>
              <a:t>Title Text</a:t>
            </a:r>
          </a:p>
        </p:txBody>
      </p:sp>
      <p:sp>
        <p:nvSpPr>
          <p:cNvPr id="40" name="Body Level One…"/>
          <p:cNvSpPr txBox="1"/>
          <p:nvPr>
            <p:ph type="body" sz="quarter" idx="1"/>
          </p:nvPr>
        </p:nvSpPr>
        <p:spPr>
          <a:xfrm>
            <a:off x="1435100" y="7378700"/>
            <a:ext cx="10769600" cy="53594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>
                <a:solidFill>
                  <a:srgbClr val="FFFFFF"/>
                </a:solidFill>
              </a:defRPr>
            </a:lvl1pPr>
            <a:lvl2pPr marL="0" indent="0" algn="ctr">
              <a:spcBef>
                <a:spcPts val="0"/>
              </a:spcBef>
              <a:buSzTx/>
              <a:buNone/>
              <a:defRPr sz="3200">
                <a:solidFill>
                  <a:srgbClr val="FFFFFF"/>
                </a:solidFill>
              </a:defRPr>
            </a:lvl2pPr>
            <a:lvl3pPr marL="0" indent="0" algn="ctr">
              <a:spcBef>
                <a:spcPts val="0"/>
              </a:spcBef>
              <a:buSzTx/>
              <a:buNone/>
              <a:defRPr sz="3200">
                <a:solidFill>
                  <a:srgbClr val="FFFFFF"/>
                </a:solidFill>
              </a:defRPr>
            </a:lvl3pPr>
            <a:lvl4pPr marL="0" indent="0" algn="ctr">
              <a:spcBef>
                <a:spcPts val="0"/>
              </a:spcBef>
              <a:buSzTx/>
              <a:buNone/>
              <a:defRPr sz="3200">
                <a:solidFill>
                  <a:srgbClr val="FFFFFF"/>
                </a:solidFill>
              </a:defRPr>
            </a:lvl4pPr>
            <a:lvl5pPr marL="0" indent="0" algn="ctr">
              <a:spcBef>
                <a:spcPts val="0"/>
              </a:spcBef>
              <a:buSzTx/>
              <a:buNone/>
              <a:defRPr sz="3200"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xfrm>
            <a:off x="11955253" y="13010554"/>
            <a:ext cx="453238" cy="461367"/>
          </a:xfrm>
          <a:prstGeom prst="rect">
            <a:avLst/>
          </a:prstGeom>
        </p:spPr>
        <p:txBody>
          <a:bodyPr anchor="t"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Body Level One…"/>
          <p:cNvSpPr txBox="1"/>
          <p:nvPr>
            <p:ph type="body" idx="1"/>
          </p:nvPr>
        </p:nvSpPr>
        <p:spPr>
          <a:xfrm>
            <a:off x="1435100" y="3898900"/>
            <a:ext cx="21526500" cy="80518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/>
          <p:nvPr>
            <p:ph type="pic" sz="half" idx="21"/>
          </p:nvPr>
        </p:nvSpPr>
        <p:spPr>
          <a:xfrm>
            <a:off x="13322300" y="2184400"/>
            <a:ext cx="11519605" cy="10756121"/>
          </a:xfrm>
          <a:prstGeom prst="rect">
            <a:avLst/>
          </a:prstGeom>
          <a:ln w="25400"/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Title Text"/>
          <p:cNvSpPr txBox="1"/>
          <p:nvPr>
            <p:ph type="title"/>
          </p:nvPr>
        </p:nvSpPr>
        <p:spPr>
          <a:xfrm>
            <a:off x="1435100" y="1003300"/>
            <a:ext cx="21526500" cy="22098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Body Level One…"/>
          <p:cNvSpPr txBox="1"/>
          <p:nvPr>
            <p:ph type="body" sz="half" idx="1"/>
          </p:nvPr>
        </p:nvSpPr>
        <p:spPr>
          <a:xfrm>
            <a:off x="1422400" y="3302000"/>
            <a:ext cx="10109200" cy="9398000"/>
          </a:xfrm>
          <a:prstGeom prst="rect">
            <a:avLst/>
          </a:prstGeom>
        </p:spPr>
        <p:txBody>
          <a:bodyPr/>
          <a:lstStyle>
            <a:lvl1pPr marL="457200" indent="-457200">
              <a:spcBef>
                <a:spcPts val="4500"/>
              </a:spcBef>
              <a:defRPr sz="3800"/>
            </a:lvl1pPr>
            <a:lvl2pPr marL="914400" indent="-457200">
              <a:spcBef>
                <a:spcPts val="4500"/>
              </a:spcBef>
              <a:defRPr sz="3800"/>
            </a:lvl2pPr>
            <a:lvl3pPr marL="1371600" indent="-457200">
              <a:spcBef>
                <a:spcPts val="4500"/>
              </a:spcBef>
              <a:defRPr sz="3800"/>
            </a:lvl3pPr>
            <a:lvl4pPr marL="1828800" indent="-457200">
              <a:spcBef>
                <a:spcPts val="4500"/>
              </a:spcBef>
              <a:defRPr sz="3800"/>
            </a:lvl4pPr>
            <a:lvl5pPr marL="2286000" indent="-457200">
              <a:spcBef>
                <a:spcPts val="4500"/>
              </a:spcBef>
              <a:defRPr sz="3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/>
          <p:nvPr>
            <p:ph type="pic" sz="quarter" idx="21"/>
          </p:nvPr>
        </p:nvSpPr>
        <p:spPr>
          <a:xfrm>
            <a:off x="13868400" y="6375400"/>
            <a:ext cx="9194800" cy="6570182"/>
          </a:xfrm>
          <a:prstGeom prst="rect">
            <a:avLst/>
          </a:prstGeom>
          <a:ln w="25400"/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Image"/>
          <p:cNvSpPr/>
          <p:nvPr>
            <p:ph type="pic" sz="half" idx="22"/>
          </p:nvPr>
        </p:nvSpPr>
        <p:spPr>
          <a:xfrm>
            <a:off x="13550900" y="-419100"/>
            <a:ext cx="9512300" cy="9512300"/>
          </a:xfrm>
          <a:prstGeom prst="rect">
            <a:avLst/>
          </a:prstGeom>
          <a:ln w="25400"/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Image"/>
          <p:cNvSpPr/>
          <p:nvPr>
            <p:ph type="pic" idx="23"/>
          </p:nvPr>
        </p:nvSpPr>
        <p:spPr>
          <a:xfrm>
            <a:off x="1346200" y="596900"/>
            <a:ext cx="13030200" cy="12166600"/>
          </a:xfrm>
          <a:prstGeom prst="rect">
            <a:avLst/>
          </a:prstGeom>
          <a:ln w="25400"/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ody Level One…"/>
          <p:cNvSpPr txBox="1"/>
          <p:nvPr>
            <p:ph type="body" idx="1"/>
          </p:nvPr>
        </p:nvSpPr>
        <p:spPr>
          <a:xfrm>
            <a:off x="1435100" y="1574800"/>
            <a:ext cx="21526500" cy="1056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" name="Title Text"/>
          <p:cNvSpPr txBox="1"/>
          <p:nvPr>
            <p:ph type="title"/>
          </p:nvPr>
        </p:nvSpPr>
        <p:spPr>
          <a:xfrm>
            <a:off x="1435100" y="330200"/>
            <a:ext cx="21526500" cy="3568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1955253" y="13047167"/>
            <a:ext cx="453238" cy="46136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2400"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  <p:transition xmlns:p14="http://schemas.microsoft.com/office/powerpoint/2010/main" spd="med" advClick="1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9000" u="none">
          <a:solidFill>
            <a:srgbClr val="FFFFFF"/>
          </a:solidFill>
          <a:effectLst>
            <a:outerShdw sx="100000" sy="100000" kx="0" ky="0" algn="b" rotWithShape="0" blurRad="50800" dist="254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"/>
        </a:defRPr>
      </a:lvl1pPr>
      <a:lvl2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9000" u="none">
          <a:solidFill>
            <a:srgbClr val="FFFFFF"/>
          </a:solidFill>
          <a:effectLst>
            <a:outerShdw sx="100000" sy="100000" kx="0" ky="0" algn="b" rotWithShape="0" blurRad="50800" dist="254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"/>
        </a:defRPr>
      </a:lvl2pPr>
      <a:lvl3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9000" u="none">
          <a:solidFill>
            <a:srgbClr val="FFFFFF"/>
          </a:solidFill>
          <a:effectLst>
            <a:outerShdw sx="100000" sy="100000" kx="0" ky="0" algn="b" rotWithShape="0" blurRad="50800" dist="254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"/>
        </a:defRPr>
      </a:lvl3pPr>
      <a:lvl4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9000" u="none">
          <a:solidFill>
            <a:srgbClr val="FFFFFF"/>
          </a:solidFill>
          <a:effectLst>
            <a:outerShdw sx="100000" sy="100000" kx="0" ky="0" algn="b" rotWithShape="0" blurRad="50800" dist="254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"/>
        </a:defRPr>
      </a:lvl4pPr>
      <a:lvl5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9000" u="none">
          <a:solidFill>
            <a:srgbClr val="FFFFFF"/>
          </a:solidFill>
          <a:effectLst>
            <a:outerShdw sx="100000" sy="100000" kx="0" ky="0" algn="b" rotWithShape="0" blurRad="50800" dist="254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"/>
        </a:defRPr>
      </a:lvl5pPr>
      <a:lvl6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9000" u="none">
          <a:solidFill>
            <a:srgbClr val="FFFFFF"/>
          </a:solidFill>
          <a:effectLst>
            <a:outerShdw sx="100000" sy="100000" kx="0" ky="0" algn="b" rotWithShape="0" blurRad="50800" dist="254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"/>
        </a:defRPr>
      </a:lvl6pPr>
      <a:lvl7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9000" u="none">
          <a:solidFill>
            <a:srgbClr val="FFFFFF"/>
          </a:solidFill>
          <a:effectLst>
            <a:outerShdw sx="100000" sy="100000" kx="0" ky="0" algn="b" rotWithShape="0" blurRad="50800" dist="254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"/>
        </a:defRPr>
      </a:lvl7pPr>
      <a:lvl8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9000" u="none">
          <a:solidFill>
            <a:srgbClr val="FFFFFF"/>
          </a:solidFill>
          <a:effectLst>
            <a:outerShdw sx="100000" sy="100000" kx="0" ky="0" algn="b" rotWithShape="0" blurRad="50800" dist="254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"/>
        </a:defRPr>
      </a:lvl8pPr>
      <a:lvl9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9000" u="none">
          <a:solidFill>
            <a:srgbClr val="FFFFFF"/>
          </a:solidFill>
          <a:effectLst>
            <a:outerShdw sx="100000" sy="100000" kx="0" ky="0" algn="b" rotWithShape="0" blurRad="50800" dist="254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546100" marR="0" indent="-5461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4600" u="none">
          <a:solidFill>
            <a:srgbClr val="EBEBEB"/>
          </a:solidFill>
          <a:effectLst>
            <a:outerShdw sx="100000" sy="100000" kx="0" ky="0" algn="b" rotWithShape="0" blurRad="50800" dist="25400" dir="5400000">
              <a:srgbClr val="000000"/>
            </a:outerShdw>
          </a:effectLst>
          <a:uFillTx/>
          <a:latin typeface="Helvetica Neue Medium"/>
          <a:ea typeface="Helvetica Neue Medium"/>
          <a:cs typeface="Helvetica Neue Medium"/>
          <a:sym typeface="Helvetica Neue Medium"/>
        </a:defRPr>
      </a:lvl1pPr>
      <a:lvl2pPr marL="1092200" marR="0" indent="-5461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4600" u="none">
          <a:solidFill>
            <a:srgbClr val="EBEBEB"/>
          </a:solidFill>
          <a:effectLst>
            <a:outerShdw sx="100000" sy="100000" kx="0" ky="0" algn="b" rotWithShape="0" blurRad="50800" dist="25400" dir="5400000">
              <a:srgbClr val="000000"/>
            </a:outerShdw>
          </a:effectLst>
          <a:uFillTx/>
          <a:latin typeface="Helvetica Neue Medium"/>
          <a:ea typeface="Helvetica Neue Medium"/>
          <a:cs typeface="Helvetica Neue Medium"/>
          <a:sym typeface="Helvetica Neue Medium"/>
        </a:defRPr>
      </a:lvl2pPr>
      <a:lvl3pPr marL="1638300" marR="0" indent="-5461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4600" u="none">
          <a:solidFill>
            <a:srgbClr val="EBEBEB"/>
          </a:solidFill>
          <a:effectLst>
            <a:outerShdw sx="100000" sy="100000" kx="0" ky="0" algn="b" rotWithShape="0" blurRad="50800" dist="25400" dir="5400000">
              <a:srgbClr val="000000"/>
            </a:outerShdw>
          </a:effectLst>
          <a:uFillTx/>
          <a:latin typeface="Helvetica Neue Medium"/>
          <a:ea typeface="Helvetica Neue Medium"/>
          <a:cs typeface="Helvetica Neue Medium"/>
          <a:sym typeface="Helvetica Neue Medium"/>
        </a:defRPr>
      </a:lvl3pPr>
      <a:lvl4pPr marL="2184400" marR="0" indent="-5461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4600" u="none">
          <a:solidFill>
            <a:srgbClr val="EBEBEB"/>
          </a:solidFill>
          <a:effectLst>
            <a:outerShdw sx="100000" sy="100000" kx="0" ky="0" algn="b" rotWithShape="0" blurRad="50800" dist="25400" dir="5400000">
              <a:srgbClr val="000000"/>
            </a:outerShdw>
          </a:effectLst>
          <a:uFillTx/>
          <a:latin typeface="Helvetica Neue Medium"/>
          <a:ea typeface="Helvetica Neue Medium"/>
          <a:cs typeface="Helvetica Neue Medium"/>
          <a:sym typeface="Helvetica Neue Medium"/>
        </a:defRPr>
      </a:lvl4pPr>
      <a:lvl5pPr marL="2730500" marR="0" indent="-5461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4600" u="none">
          <a:solidFill>
            <a:srgbClr val="EBEBEB"/>
          </a:solidFill>
          <a:effectLst>
            <a:outerShdw sx="100000" sy="100000" kx="0" ky="0" algn="b" rotWithShape="0" blurRad="50800" dist="25400" dir="5400000">
              <a:srgbClr val="000000"/>
            </a:outerShdw>
          </a:effectLst>
          <a:uFillTx/>
          <a:latin typeface="Helvetica Neue Medium"/>
          <a:ea typeface="Helvetica Neue Medium"/>
          <a:cs typeface="Helvetica Neue Medium"/>
          <a:sym typeface="Helvetica Neue Medium"/>
        </a:defRPr>
      </a:lvl5pPr>
      <a:lvl6pPr marL="3276600" marR="0" indent="-5461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4600" u="none">
          <a:solidFill>
            <a:srgbClr val="EBEBEB"/>
          </a:solidFill>
          <a:effectLst>
            <a:outerShdw sx="100000" sy="100000" kx="0" ky="0" algn="b" rotWithShape="0" blurRad="50800" dist="25400" dir="5400000">
              <a:srgbClr val="000000"/>
            </a:outerShdw>
          </a:effectLst>
          <a:uFillTx/>
          <a:latin typeface="Helvetica Neue Medium"/>
          <a:ea typeface="Helvetica Neue Medium"/>
          <a:cs typeface="Helvetica Neue Medium"/>
          <a:sym typeface="Helvetica Neue Medium"/>
        </a:defRPr>
      </a:lvl6pPr>
      <a:lvl7pPr marL="3822700" marR="0" indent="-5461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4600" u="none">
          <a:solidFill>
            <a:srgbClr val="EBEBEB"/>
          </a:solidFill>
          <a:effectLst>
            <a:outerShdw sx="100000" sy="100000" kx="0" ky="0" algn="b" rotWithShape="0" blurRad="50800" dist="25400" dir="5400000">
              <a:srgbClr val="000000"/>
            </a:outerShdw>
          </a:effectLst>
          <a:uFillTx/>
          <a:latin typeface="Helvetica Neue Medium"/>
          <a:ea typeface="Helvetica Neue Medium"/>
          <a:cs typeface="Helvetica Neue Medium"/>
          <a:sym typeface="Helvetica Neue Medium"/>
        </a:defRPr>
      </a:lvl7pPr>
      <a:lvl8pPr marL="4368800" marR="0" indent="-5461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4600" u="none">
          <a:solidFill>
            <a:srgbClr val="EBEBEB"/>
          </a:solidFill>
          <a:effectLst>
            <a:outerShdw sx="100000" sy="100000" kx="0" ky="0" algn="b" rotWithShape="0" blurRad="50800" dist="25400" dir="5400000">
              <a:srgbClr val="000000"/>
            </a:outerShdw>
          </a:effectLst>
          <a:uFillTx/>
          <a:latin typeface="Helvetica Neue Medium"/>
          <a:ea typeface="Helvetica Neue Medium"/>
          <a:cs typeface="Helvetica Neue Medium"/>
          <a:sym typeface="Helvetica Neue Medium"/>
        </a:defRPr>
      </a:lvl8pPr>
      <a:lvl9pPr marL="4914900" marR="0" indent="-5461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4600" u="none">
          <a:solidFill>
            <a:srgbClr val="EBEBEB"/>
          </a:solidFill>
          <a:effectLst>
            <a:outerShdw sx="100000" sy="100000" kx="0" ky="0" algn="b" rotWithShape="0" blurRad="50800" dist="25400" dir="5400000">
              <a:srgbClr val="000000"/>
            </a:outerShdw>
          </a:effectLst>
          <a:uFillTx/>
          <a:latin typeface="Helvetica Neue Medium"/>
          <a:ea typeface="Helvetica Neue Medium"/>
          <a:cs typeface="Helvetica Neue Medium"/>
          <a:sym typeface="Helvetica Neue Medium"/>
        </a:defRPr>
      </a:lvl9pPr>
    </p:bodyStyle>
    <p:other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228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457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685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9144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11430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1371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1600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1828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arxiv.org/abs/2104.10350" TargetMode="External"/><Relationship Id="rId3" Type="http://schemas.openxmlformats.org/officeDocument/2006/relationships/hyperlink" Target="https://arxiv.org/abs/1906.02243" TargetMode="External"/><Relationship Id="rId4" Type="http://schemas.openxmlformats.org/officeDocument/2006/relationships/image" Target="../media/image4.jpeg"/><Relationship Id="rId5" Type="http://schemas.openxmlformats.org/officeDocument/2006/relationships/image" Target="../media/image5.jpe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arxiv.org/abs/2104.10350" TargetMode="External"/><Relationship Id="rId3" Type="http://schemas.openxmlformats.org/officeDocument/2006/relationships/hyperlink" Target="https://arxiv.org/abs/1906.02243" TargetMode="External"/><Relationship Id="rId4" Type="http://schemas.openxmlformats.org/officeDocument/2006/relationships/image" Target="../media/image12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arxiv.org/abs/2104.10350" TargetMode="External"/><Relationship Id="rId3" Type="http://schemas.openxmlformats.org/officeDocument/2006/relationships/hyperlink" Target="https://arxiv.org/abs/1906.02243" TargetMode="External"/><Relationship Id="rId4" Type="http://schemas.openxmlformats.org/officeDocument/2006/relationships/image" Target="../media/image13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hyperlink" Target="https://arxiv.org/abs/1906.02243" TargetMode="External"/><Relationship Id="rId5" Type="http://schemas.openxmlformats.org/officeDocument/2006/relationships/image" Target="../media/image4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arxiv.org/abs/2104.10350" TargetMode="External"/><Relationship Id="rId3" Type="http://schemas.openxmlformats.org/officeDocument/2006/relationships/image" Target="../media/image8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arxiv.org/abs/2104.10350" TargetMode="External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arxiv.org/abs/2104.10350" TargetMode="External"/><Relationship Id="rId3" Type="http://schemas.openxmlformats.org/officeDocument/2006/relationships/hyperlink" Target="https://arxiv.org/abs/1906.02243" TargetMode="External"/><Relationship Id="rId4" Type="http://schemas.openxmlformats.org/officeDocument/2006/relationships/image" Target="../media/image2.jpeg"/><Relationship Id="rId5" Type="http://schemas.openxmlformats.org/officeDocument/2006/relationships/image" Target="../media/image3.jpe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Ethics and AI:…"/>
          <p:cNvSpPr txBox="1"/>
          <p:nvPr>
            <p:ph type="ctrTitle"/>
          </p:nvPr>
        </p:nvSpPr>
        <p:spPr>
          <a:xfrm>
            <a:off x="1435100" y="1611134"/>
            <a:ext cx="21526500" cy="6219039"/>
          </a:xfrm>
          <a:prstGeom prst="rect">
            <a:avLst/>
          </a:prstGeom>
        </p:spPr>
        <p:txBody>
          <a:bodyPr/>
          <a:lstStyle/>
          <a:p>
            <a:pPr defTabSz="652145">
              <a:defRPr sz="7900">
                <a:effectLst>
                  <a:outerShdw sx="100000" sy="100000" kx="0" ky="0" algn="b" rotWithShape="0" blurRad="40132" dist="20066" dir="5400000">
                    <a:srgbClr val="000000"/>
                  </a:outerShdw>
                </a:effectLst>
              </a:defRPr>
            </a:pPr>
            <a:r>
              <a:t>Ethics and AI:</a:t>
            </a:r>
          </a:p>
          <a:p>
            <a:pPr defTabSz="652145">
              <a:defRPr sz="7900">
                <a:effectLst>
                  <a:outerShdw sx="100000" sy="100000" kx="0" ky="0" algn="b" rotWithShape="0" blurRad="40132" dist="20066" dir="5400000">
                    <a:srgbClr val="000000"/>
                  </a:outerShdw>
                </a:effectLst>
              </a:defRPr>
            </a:pPr>
          </a:p>
          <a:p>
            <a:pPr defTabSz="652145">
              <a:defRPr sz="7900">
                <a:effectLst>
                  <a:outerShdw sx="100000" sy="100000" kx="0" ky="0" algn="b" rotWithShape="0" blurRad="40132" dist="20066" dir="5400000">
                    <a:srgbClr val="000000"/>
                  </a:outerShdw>
                </a:effectLst>
              </a:defRPr>
            </a:pPr>
            <a:r>
              <a:t>How can we minimise the environmental impact of AI algorithms?</a:t>
            </a:r>
          </a:p>
        </p:txBody>
      </p:sp>
      <p:sp>
        <p:nvSpPr>
          <p:cNvPr id="120" name="Anne Braae"/>
          <p:cNvSpPr txBox="1"/>
          <p:nvPr>
            <p:ph type="subTitle" sz="quarter" idx="1"/>
          </p:nvPr>
        </p:nvSpPr>
        <p:spPr>
          <a:xfrm>
            <a:off x="1435100" y="8201297"/>
            <a:ext cx="21526501" cy="1231901"/>
          </a:xfrm>
          <a:prstGeom prst="rect">
            <a:avLst/>
          </a:prstGeom>
        </p:spPr>
        <p:txBody>
          <a:bodyPr/>
          <a:lstStyle>
            <a:lvl1pPr>
              <a:defRPr sz="4800"/>
            </a:lvl1pPr>
          </a:lstStyle>
          <a:p>
            <a:pPr/>
            <a:r>
              <a:t>Anne Braae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olutio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Solutions</a:t>
            </a:r>
          </a:p>
        </p:txBody>
      </p:sp>
      <p:sp>
        <p:nvSpPr>
          <p:cNvPr id="169" name="The carbon footprint of AI training can be reduced by:…"/>
          <p:cNvSpPr txBox="1"/>
          <p:nvPr>
            <p:ph type="body" idx="1"/>
          </p:nvPr>
        </p:nvSpPr>
        <p:spPr>
          <a:xfrm>
            <a:off x="1422400" y="3302000"/>
            <a:ext cx="14666243" cy="9582914"/>
          </a:xfrm>
          <a:prstGeom prst="rect">
            <a:avLst/>
          </a:prstGeom>
        </p:spPr>
        <p:txBody>
          <a:bodyPr anchor="t"/>
          <a:lstStyle/>
          <a:p>
            <a:pPr lvl="2" marL="1555197" indent="-462997" defTabSz="457200">
              <a:spcBef>
                <a:spcPts val="0"/>
              </a:spcBef>
              <a:defRPr sz="3900">
                <a:solidFill>
                  <a:srgbClr val="FFFFFF"/>
                </a:solidFill>
                <a:effectLst/>
                <a:latin typeface="+mn-lt"/>
                <a:ea typeface="+mn-ea"/>
                <a:cs typeface="+mn-cs"/>
                <a:sym typeface="Helvetica Neue"/>
              </a:defRPr>
            </a:pPr>
            <a:r>
              <a:t>The carbon footprint of AI training can be reduced by:</a:t>
            </a:r>
          </a:p>
          <a:p>
            <a:pPr lvl="2" marL="1555197" indent="-462997" defTabSz="457200">
              <a:spcBef>
                <a:spcPts val="0"/>
              </a:spcBef>
              <a:defRPr sz="3900">
                <a:solidFill>
                  <a:srgbClr val="FFFFFF"/>
                </a:solidFill>
                <a:effectLst/>
                <a:latin typeface="+mn-lt"/>
                <a:ea typeface="+mn-ea"/>
                <a:cs typeface="+mn-cs"/>
                <a:sym typeface="Helvetica Neue"/>
              </a:defRPr>
            </a:pPr>
          </a:p>
          <a:p>
            <a:pPr lvl="5" marL="3193497" indent="-462997" defTabSz="457200">
              <a:spcBef>
                <a:spcPts val="0"/>
              </a:spcBef>
              <a:defRPr sz="3900">
                <a:solidFill>
                  <a:srgbClr val="FFFFFF"/>
                </a:solidFill>
                <a:effectLst/>
                <a:latin typeface="+mn-lt"/>
                <a:ea typeface="+mn-ea"/>
                <a:cs typeface="+mn-cs"/>
                <a:sym typeface="Helvetica Neue"/>
              </a:defRPr>
            </a:pPr>
            <a:r>
              <a:t>modifying the AI design</a:t>
            </a:r>
          </a:p>
          <a:p>
            <a:pPr lvl="6" marL="3739597" indent="-462997" defTabSz="457200">
              <a:spcBef>
                <a:spcPts val="0"/>
              </a:spcBef>
              <a:defRPr sz="3900">
                <a:solidFill>
                  <a:srgbClr val="FFFFFF"/>
                </a:solidFill>
                <a:effectLst/>
                <a:latin typeface="+mn-lt"/>
                <a:ea typeface="+mn-ea"/>
                <a:cs typeface="+mn-cs"/>
                <a:sym typeface="Helvetica Neue"/>
              </a:defRPr>
            </a:pPr>
            <a:r>
              <a:t>using ‘sparse’ neural networks </a:t>
            </a:r>
          </a:p>
          <a:p>
            <a:pPr lvl="5" marL="3193497" indent="-462997" defTabSz="457200">
              <a:spcBef>
                <a:spcPts val="0"/>
              </a:spcBef>
              <a:defRPr sz="3900">
                <a:solidFill>
                  <a:srgbClr val="FFFFFF"/>
                </a:solidFill>
                <a:effectLst/>
                <a:latin typeface="+mn-lt"/>
                <a:ea typeface="+mn-ea"/>
                <a:cs typeface="+mn-cs"/>
                <a:sym typeface="Helvetica Neue"/>
              </a:defRPr>
            </a:pPr>
          </a:p>
          <a:p>
            <a:pPr lvl="5" marL="3193497" indent="-462997" defTabSz="457200">
              <a:spcBef>
                <a:spcPts val="0"/>
              </a:spcBef>
              <a:defRPr sz="3900">
                <a:solidFill>
                  <a:srgbClr val="FFFFFF"/>
                </a:solidFill>
                <a:effectLst/>
                <a:latin typeface="+mn-lt"/>
                <a:ea typeface="+mn-ea"/>
                <a:cs typeface="+mn-cs"/>
                <a:sym typeface="Helvetica Neue"/>
              </a:defRPr>
            </a:pPr>
            <a:r>
              <a:t>selecting better computer hardware</a:t>
            </a:r>
          </a:p>
          <a:p>
            <a:pPr lvl="6" marL="3739597" indent="-462997" defTabSz="457200">
              <a:spcBef>
                <a:spcPts val="0"/>
              </a:spcBef>
              <a:defRPr sz="3900">
                <a:solidFill>
                  <a:srgbClr val="FFFFFF"/>
                </a:solidFill>
                <a:effectLst/>
                <a:latin typeface="+mn-lt"/>
                <a:ea typeface="+mn-ea"/>
                <a:cs typeface="+mn-cs"/>
                <a:sym typeface="Helvetica Neue"/>
              </a:defRPr>
            </a:pPr>
            <a:r>
              <a:t>computer chips specifically designed for neural networks instead of graphics processing chips</a:t>
            </a:r>
          </a:p>
          <a:p>
            <a:pPr lvl="5" marL="3193497" indent="-462997" defTabSz="457200">
              <a:spcBef>
                <a:spcPts val="0"/>
              </a:spcBef>
              <a:defRPr sz="3900">
                <a:solidFill>
                  <a:srgbClr val="FFFFFF"/>
                </a:solidFill>
                <a:effectLst/>
                <a:latin typeface="+mn-lt"/>
                <a:ea typeface="+mn-ea"/>
                <a:cs typeface="+mn-cs"/>
                <a:sym typeface="Helvetica Neue"/>
              </a:defRPr>
            </a:pPr>
          </a:p>
          <a:p>
            <a:pPr lvl="5" marL="3193497" indent="-462997" defTabSz="457200">
              <a:spcBef>
                <a:spcPts val="0"/>
              </a:spcBef>
              <a:defRPr sz="3900">
                <a:solidFill>
                  <a:srgbClr val="FFFFFF"/>
                </a:solidFill>
                <a:effectLst/>
                <a:latin typeface="+mn-lt"/>
                <a:ea typeface="+mn-ea"/>
                <a:cs typeface="+mn-cs"/>
                <a:sym typeface="Helvetica Neue"/>
              </a:defRPr>
            </a:pPr>
            <a:r>
              <a:t>using renewable energy sources to generate the electricity required</a:t>
            </a:r>
          </a:p>
          <a:p>
            <a:pPr lvl="5" marL="3193497" indent="-462997" defTabSz="457200">
              <a:spcBef>
                <a:spcPts val="0"/>
              </a:spcBef>
              <a:defRPr sz="3900">
                <a:solidFill>
                  <a:srgbClr val="FFFFFF"/>
                </a:solidFill>
                <a:effectLst/>
                <a:latin typeface="+mn-lt"/>
                <a:ea typeface="+mn-ea"/>
                <a:cs typeface="+mn-cs"/>
                <a:sym typeface="Helvetica Neue"/>
              </a:defRPr>
            </a:pPr>
          </a:p>
          <a:p>
            <a:pPr lvl="5" marL="3193497" indent="-462997" defTabSz="457200">
              <a:spcBef>
                <a:spcPts val="0"/>
              </a:spcBef>
              <a:defRPr sz="3900">
                <a:solidFill>
                  <a:srgbClr val="FFFFFF"/>
                </a:solidFill>
                <a:effectLst/>
                <a:latin typeface="+mn-lt"/>
                <a:ea typeface="+mn-ea"/>
                <a:cs typeface="+mn-cs"/>
                <a:sym typeface="Helvetica Neue"/>
              </a:defRPr>
            </a:pPr>
            <a:r>
              <a:t>using cloud computing</a:t>
            </a:r>
          </a:p>
        </p:txBody>
      </p:sp>
      <p:sp>
        <p:nvSpPr>
          <p:cNvPr id="170" name="ref_1"/>
          <p:cNvSpPr txBox="1"/>
          <p:nvPr/>
        </p:nvSpPr>
        <p:spPr>
          <a:xfrm>
            <a:off x="-20115" y="12031833"/>
            <a:ext cx="1937666" cy="8952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000" u="sng">
                <a:hlinkClick r:id="rId2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2" invalidUrl="" action="" tgtFrame="" tooltip="" history="1" highlightClick="0" endSnd="0"/>
              </a:rPr>
              <a:t>ref_1</a:t>
            </a:r>
          </a:p>
        </p:txBody>
      </p:sp>
      <p:sp>
        <p:nvSpPr>
          <p:cNvPr id="171" name="ref_2"/>
          <p:cNvSpPr txBox="1"/>
          <p:nvPr/>
        </p:nvSpPr>
        <p:spPr>
          <a:xfrm>
            <a:off x="-20115" y="12833057"/>
            <a:ext cx="1937666" cy="8952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000" u="sng"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ref_2</a:t>
            </a:r>
          </a:p>
        </p:txBody>
      </p:sp>
      <p:pic>
        <p:nvPicPr>
          <p:cNvPr id="172" name="86a9b87e-9f08-49a9-bb5a-d02000f28f44.jpeg" descr="86a9b87e-9f08-49a9-bb5a-d02000f28f44.jpe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5990202" y="3998926"/>
            <a:ext cx="7620001" cy="508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3" name="e7955811-33c8-47c5-bfff-696ae20b5530.jpeg" descr="e7955811-33c8-47c5-bfff-696ae20b5530.jpeg"/>
          <p:cNvPicPr>
            <a:picLocks noChangeAspect="1"/>
          </p:cNvPicPr>
          <p:nvPr/>
        </p:nvPicPr>
        <p:blipFill>
          <a:blip r:embed="rId5">
            <a:extLst/>
          </a:blip>
          <a:srcRect l="8965" t="22574" r="11211" b="24199"/>
          <a:stretch>
            <a:fillRect/>
          </a:stretch>
        </p:blipFill>
        <p:spPr>
          <a:xfrm>
            <a:off x="17519163" y="9864753"/>
            <a:ext cx="4561889" cy="304183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Conclus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Conclusion</a:t>
            </a:r>
          </a:p>
        </p:txBody>
      </p:sp>
      <p:sp>
        <p:nvSpPr>
          <p:cNvPr id="176" name="Need a standardised method for measuring energy consumption and carbon footprint for AI development"/>
          <p:cNvSpPr txBox="1"/>
          <p:nvPr>
            <p:ph type="body" idx="1"/>
          </p:nvPr>
        </p:nvSpPr>
        <p:spPr>
          <a:xfrm>
            <a:off x="1422400" y="3302000"/>
            <a:ext cx="21835699" cy="9398000"/>
          </a:xfrm>
          <a:prstGeom prst="rect">
            <a:avLst/>
          </a:prstGeom>
        </p:spPr>
        <p:txBody>
          <a:bodyPr anchor="t"/>
          <a:lstStyle/>
          <a:p>
            <a:pPr lvl="2" marL="1555197" indent="-462997" defTabSz="457200">
              <a:spcBef>
                <a:spcPts val="0"/>
              </a:spcBef>
              <a:defRPr sz="3900">
                <a:solidFill>
                  <a:srgbClr val="FFFFFF"/>
                </a:solidFill>
                <a:effectLst/>
                <a:latin typeface="+mn-lt"/>
                <a:ea typeface="+mn-ea"/>
                <a:cs typeface="+mn-cs"/>
                <a:sym typeface="Helvetica Neue"/>
              </a:defRPr>
            </a:pPr>
            <a:r>
              <a:t>Need a standardised method for measuring energy consumption and carbon footprint for AI development</a:t>
            </a:r>
          </a:p>
        </p:txBody>
      </p:sp>
      <p:sp>
        <p:nvSpPr>
          <p:cNvPr id="177" name="ref_1"/>
          <p:cNvSpPr txBox="1"/>
          <p:nvPr/>
        </p:nvSpPr>
        <p:spPr>
          <a:xfrm>
            <a:off x="22040012" y="12059101"/>
            <a:ext cx="1937666" cy="8952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000" u="sng">
                <a:hlinkClick r:id="rId2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2" invalidUrl="" action="" tgtFrame="" tooltip="" history="1" highlightClick="0" endSnd="0"/>
              </a:rPr>
              <a:t>ref_1</a:t>
            </a:r>
          </a:p>
        </p:txBody>
      </p:sp>
      <p:sp>
        <p:nvSpPr>
          <p:cNvPr id="178" name="ref_2"/>
          <p:cNvSpPr txBox="1"/>
          <p:nvPr/>
        </p:nvSpPr>
        <p:spPr>
          <a:xfrm>
            <a:off x="22040012" y="12778520"/>
            <a:ext cx="1937666" cy="8952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000" u="sng"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ref_2</a:t>
            </a:r>
          </a:p>
        </p:txBody>
      </p:sp>
      <p:pic>
        <p:nvPicPr>
          <p:cNvPr id="179" name="Screenshot 2021-07-08 at 18.29.10.png" descr="Screenshot 2021-07-08 at 18.29.10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304542" y="5421422"/>
            <a:ext cx="15011401" cy="4127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Conclus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Conclusion</a:t>
            </a:r>
          </a:p>
        </p:txBody>
      </p:sp>
      <p:sp>
        <p:nvSpPr>
          <p:cNvPr id="182" name="Need a standardised method for measuring energy consumption and carbon footprint for AI development…"/>
          <p:cNvSpPr txBox="1"/>
          <p:nvPr>
            <p:ph type="body" idx="1"/>
          </p:nvPr>
        </p:nvSpPr>
        <p:spPr>
          <a:xfrm>
            <a:off x="1422400" y="3302000"/>
            <a:ext cx="21655259" cy="9398000"/>
          </a:xfrm>
          <a:prstGeom prst="rect">
            <a:avLst/>
          </a:prstGeom>
        </p:spPr>
        <p:txBody>
          <a:bodyPr anchor="t"/>
          <a:lstStyle/>
          <a:p>
            <a:pPr lvl="2" marL="1555197" indent="-462997" defTabSz="457200">
              <a:spcBef>
                <a:spcPts val="0"/>
              </a:spcBef>
              <a:defRPr sz="3900">
                <a:solidFill>
                  <a:srgbClr val="FFFFFF"/>
                </a:solidFill>
                <a:effectLst/>
                <a:latin typeface="+mn-lt"/>
                <a:ea typeface="+mn-ea"/>
                <a:cs typeface="+mn-cs"/>
                <a:sym typeface="Helvetica Neue"/>
              </a:defRPr>
            </a:pPr>
            <a:r>
              <a:t>Need a standardised method for measuring energy consumption and carbon footprint for AI development</a:t>
            </a:r>
          </a:p>
          <a:p>
            <a:pPr lvl="2" marL="1555197" indent="-462997" defTabSz="457200">
              <a:spcBef>
                <a:spcPts val="0"/>
              </a:spcBef>
              <a:defRPr sz="3900">
                <a:solidFill>
                  <a:srgbClr val="FFFFFF"/>
                </a:solidFill>
                <a:effectLst/>
                <a:latin typeface="+mn-lt"/>
                <a:ea typeface="+mn-ea"/>
                <a:cs typeface="+mn-cs"/>
                <a:sym typeface="Helvetica Neue"/>
              </a:defRPr>
            </a:pPr>
          </a:p>
          <a:p>
            <a:pPr lvl="2" marL="1555197" indent="-462997" defTabSz="457200">
              <a:spcBef>
                <a:spcPts val="0"/>
              </a:spcBef>
              <a:defRPr sz="3900">
                <a:solidFill>
                  <a:srgbClr val="FFFFFF"/>
                </a:solidFill>
                <a:effectLst/>
                <a:latin typeface="+mn-lt"/>
                <a:ea typeface="+mn-ea"/>
                <a:cs typeface="+mn-cs"/>
                <a:sym typeface="Helvetica Neue"/>
              </a:defRPr>
            </a:pPr>
            <a:r>
              <a:t>Need to include the environmental impact when considering ethics of large AI models</a:t>
            </a:r>
          </a:p>
          <a:p>
            <a:pPr lvl="4" marL="2647397" indent="-462997" defTabSz="457200">
              <a:spcBef>
                <a:spcPts val="0"/>
              </a:spcBef>
              <a:defRPr sz="3900">
                <a:solidFill>
                  <a:srgbClr val="FFFFFF"/>
                </a:solidFill>
                <a:effectLst/>
                <a:latin typeface="+mn-lt"/>
                <a:ea typeface="+mn-ea"/>
                <a:cs typeface="+mn-cs"/>
                <a:sym typeface="Helvetica Neue"/>
              </a:defRPr>
            </a:pPr>
            <a:r>
              <a:t>Many current data ethics committees do not list this</a:t>
            </a:r>
          </a:p>
          <a:p>
            <a:pPr lvl="4" marL="2647397" indent="-462997" defTabSz="457200">
              <a:spcBef>
                <a:spcPts val="0"/>
              </a:spcBef>
              <a:defRPr sz="3900">
                <a:solidFill>
                  <a:srgbClr val="FFFFFF"/>
                </a:solidFill>
                <a:effectLst/>
                <a:latin typeface="+mn-lt"/>
                <a:ea typeface="+mn-ea"/>
                <a:cs typeface="+mn-cs"/>
                <a:sym typeface="Helvetica Neue"/>
              </a:defRPr>
            </a:pPr>
            <a:r>
              <a:t>e.g. no mention in the Open Data Institute’s Data Ethics Canvas</a:t>
            </a:r>
          </a:p>
        </p:txBody>
      </p:sp>
      <p:sp>
        <p:nvSpPr>
          <p:cNvPr id="183" name="ref_1"/>
          <p:cNvSpPr txBox="1"/>
          <p:nvPr/>
        </p:nvSpPr>
        <p:spPr>
          <a:xfrm>
            <a:off x="22040012" y="12059101"/>
            <a:ext cx="1937666" cy="8952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000" u="sng">
                <a:hlinkClick r:id="rId2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2" invalidUrl="" action="" tgtFrame="" tooltip="" history="1" highlightClick="0" endSnd="0"/>
              </a:rPr>
              <a:t>ref_1</a:t>
            </a:r>
          </a:p>
        </p:txBody>
      </p:sp>
      <p:sp>
        <p:nvSpPr>
          <p:cNvPr id="184" name="ref_2"/>
          <p:cNvSpPr txBox="1"/>
          <p:nvPr/>
        </p:nvSpPr>
        <p:spPr>
          <a:xfrm>
            <a:off x="22040012" y="12778520"/>
            <a:ext cx="1937666" cy="8952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000" u="sng"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ref_2</a:t>
            </a:r>
          </a:p>
        </p:txBody>
      </p:sp>
      <p:pic>
        <p:nvPicPr>
          <p:cNvPr id="185" name="Screenshot 2021-07-08 at 17.34.58.png" descr="Screenshot 2021-07-08 at 17.34.58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737889" y="7453082"/>
            <a:ext cx="7024280" cy="4699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What’s the problem?"/>
          <p:cNvSpPr txBox="1"/>
          <p:nvPr>
            <p:ph type="title"/>
          </p:nvPr>
        </p:nvSpPr>
        <p:spPr>
          <a:xfrm>
            <a:off x="1435100" y="1009650"/>
            <a:ext cx="21526500" cy="2209800"/>
          </a:xfrm>
          <a:prstGeom prst="rect">
            <a:avLst/>
          </a:prstGeom>
        </p:spPr>
        <p:txBody>
          <a:bodyPr/>
          <a:lstStyle/>
          <a:p>
            <a:pPr/>
            <a:r>
              <a:t>What’s the problem? </a:t>
            </a:r>
          </a:p>
        </p:txBody>
      </p:sp>
      <p:sp>
        <p:nvSpPr>
          <p:cNvPr id="123" name="Computing requirements for artificial intelligence algorithms has grown…"/>
          <p:cNvSpPr txBox="1"/>
          <p:nvPr>
            <p:ph type="body" idx="1"/>
          </p:nvPr>
        </p:nvSpPr>
        <p:spPr>
          <a:xfrm>
            <a:off x="1422400" y="3302000"/>
            <a:ext cx="20147935" cy="9398000"/>
          </a:xfrm>
          <a:prstGeom prst="rect">
            <a:avLst/>
          </a:prstGeom>
        </p:spPr>
        <p:txBody>
          <a:bodyPr anchor="t"/>
          <a:lstStyle/>
          <a:p>
            <a:pPr marL="462997" indent="-462997" defTabSz="457200">
              <a:spcBef>
                <a:spcPts val="0"/>
              </a:spcBef>
              <a:defRPr sz="3900">
                <a:solidFill>
                  <a:srgbClr val="FFFFFF"/>
                </a:solidFill>
                <a:effectLst/>
                <a:latin typeface="+mn-lt"/>
                <a:ea typeface="+mn-ea"/>
                <a:cs typeface="+mn-cs"/>
                <a:sym typeface="Helvetica Neue"/>
              </a:defRPr>
            </a:pPr>
            <a:r>
              <a:t>Computing requirements for artificial intelligence algorithms has grown</a:t>
            </a:r>
          </a:p>
          <a:p>
            <a:pPr lvl="4" marL="2647397" indent="-462997" defTabSz="457200">
              <a:spcBef>
                <a:spcPts val="0"/>
              </a:spcBef>
              <a:defRPr sz="3900">
                <a:solidFill>
                  <a:srgbClr val="FFFFFF"/>
                </a:solidFill>
                <a:effectLst/>
                <a:latin typeface="+mn-lt"/>
                <a:ea typeface="+mn-ea"/>
                <a:cs typeface="+mn-cs"/>
                <a:sym typeface="Helvetica Neue"/>
              </a:defRPr>
            </a:pPr>
            <a:r>
              <a:t>300 000x increase in computational requirements between 2012 and 2018</a:t>
            </a:r>
          </a:p>
        </p:txBody>
      </p:sp>
      <p:sp>
        <p:nvSpPr>
          <p:cNvPr id="124" name="Image adapted from:…"/>
          <p:cNvSpPr txBox="1"/>
          <p:nvPr/>
        </p:nvSpPr>
        <p:spPr>
          <a:xfrm>
            <a:off x="4180027" y="12633245"/>
            <a:ext cx="19732448" cy="8293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400"/>
            </a:pPr>
            <a:r>
              <a:t>Image adapted from:</a:t>
            </a:r>
          </a:p>
          <a:p>
            <a:pPr>
              <a:defRPr sz="2400"/>
            </a:pPr>
            <a:r>
              <a:t>https://www.technologyreview.com/2019/06/06/239031/training-a-single-ai-model-can-emit-as-much-carbon-as-five-cars-in-their-lifetimes/</a:t>
            </a:r>
          </a:p>
        </p:txBody>
      </p:sp>
      <p:pic>
        <p:nvPicPr>
          <p:cNvPr id="125" name="Screenshot 2021-07-08 at 15.35.33.png" descr="Screenshot 2021-07-08 at 15.35.3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370027" y="5138691"/>
            <a:ext cx="18389601" cy="6438901"/>
          </a:xfrm>
          <a:prstGeom prst="rect">
            <a:avLst/>
          </a:prstGeom>
          <a:ln w="12700">
            <a:miter lim="400000"/>
          </a:ln>
        </p:spPr>
      </p:pic>
      <p:sp>
        <p:nvSpPr>
          <p:cNvPr id="126" name="Source for data for graph: https://arxiv.org/abs/1906.02243"/>
          <p:cNvSpPr txBox="1"/>
          <p:nvPr/>
        </p:nvSpPr>
        <p:spPr>
          <a:xfrm>
            <a:off x="13020374" y="10925294"/>
            <a:ext cx="7485990" cy="4366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ct val="117999"/>
              </a:lnSpc>
              <a:defRPr sz="220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  <a:sym typeface="Helvetica Neue"/>
              </a:defRPr>
            </a:pPr>
            <a:r>
              <a:t>Source for data for graph: </a:t>
            </a:r>
            <a:r>
              <a:rPr u="sng">
                <a:hlinkClick r:id="rId4" invalidUrl="" action="" tgtFrame="" tooltip="" history="1" highlightClick="0" endSnd="0"/>
              </a:rPr>
              <a:t>https://arxiv.org/abs/1906.02243</a:t>
            </a:r>
          </a:p>
        </p:txBody>
      </p:sp>
      <p:sp>
        <p:nvSpPr>
          <p:cNvPr id="127" name="Arrow"/>
          <p:cNvSpPr/>
          <p:nvPr/>
        </p:nvSpPr>
        <p:spPr>
          <a:xfrm>
            <a:off x="608954" y="9577686"/>
            <a:ext cx="1929875" cy="668286"/>
          </a:xfrm>
          <a:prstGeom prst="rightArrow">
            <a:avLst>
              <a:gd name="adj1" fmla="val 32000"/>
              <a:gd name="adj2" fmla="val 72774"/>
            </a:avLst>
          </a:prstGeom>
          <a:blipFill>
            <a:blip r:embed="rId5"/>
          </a:blip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42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80000"/>
                    </a:srgbClr>
                  </a:outerShdw>
                </a:effectLst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What’s the problem?"/>
          <p:cNvSpPr txBox="1"/>
          <p:nvPr>
            <p:ph type="title"/>
          </p:nvPr>
        </p:nvSpPr>
        <p:spPr>
          <a:xfrm>
            <a:off x="1435100" y="1009650"/>
            <a:ext cx="21526500" cy="2209800"/>
          </a:xfrm>
          <a:prstGeom prst="rect">
            <a:avLst/>
          </a:prstGeom>
        </p:spPr>
        <p:txBody>
          <a:bodyPr/>
          <a:lstStyle/>
          <a:p>
            <a:pPr/>
            <a:r>
              <a:t>What’s the problem? </a:t>
            </a:r>
          </a:p>
        </p:txBody>
      </p:sp>
      <p:sp>
        <p:nvSpPr>
          <p:cNvPr id="132" name="Not widely publicised, only gaining attention over the last two years"/>
          <p:cNvSpPr txBox="1"/>
          <p:nvPr>
            <p:ph type="body" idx="1"/>
          </p:nvPr>
        </p:nvSpPr>
        <p:spPr>
          <a:xfrm>
            <a:off x="1422400" y="3302000"/>
            <a:ext cx="19050489" cy="9398000"/>
          </a:xfrm>
          <a:prstGeom prst="rect">
            <a:avLst/>
          </a:prstGeom>
        </p:spPr>
        <p:txBody>
          <a:bodyPr anchor="t"/>
          <a:lstStyle>
            <a:lvl1pPr marL="462997" indent="-462997" defTabSz="457200">
              <a:spcBef>
                <a:spcPts val="0"/>
              </a:spcBef>
              <a:defRPr sz="39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>
              <a:defRPr>
                <a:effectLst/>
              </a:defRPr>
            </a:pPr>
            <a:r>
              <a:t>Not widely publicised, only gaining attention over the last two years</a:t>
            </a:r>
          </a:p>
        </p:txBody>
      </p:sp>
      <p:pic>
        <p:nvPicPr>
          <p:cNvPr id="133" name="Screenshot 2021-07-08 at 17.14.53.png" descr="Screenshot 2021-07-08 at 17.14.53.png"/>
          <p:cNvPicPr>
            <a:picLocks noChangeAspect="1"/>
          </p:cNvPicPr>
          <p:nvPr/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15212164" y="5230872"/>
            <a:ext cx="8267673" cy="5363204"/>
          </a:xfrm>
          <a:prstGeom prst="rect">
            <a:avLst/>
          </a:prstGeom>
          <a:ln w="12700">
            <a:miter lim="400000"/>
          </a:ln>
        </p:spPr>
      </p:pic>
      <p:pic>
        <p:nvPicPr>
          <p:cNvPr id="134" name="Screenshot 2021-07-08 at 17.16.05.png" descr="Screenshot 2021-07-08 at 17.16.05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68208" y="5003029"/>
            <a:ext cx="9448801" cy="5486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5" name="Screenshot 2021-07-08 at 17.12.33.png" descr="Screenshot 2021-07-08 at 17.12.33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711688" y="8318073"/>
            <a:ext cx="9208585" cy="51920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What’s the problem?"/>
          <p:cNvSpPr txBox="1"/>
          <p:nvPr>
            <p:ph type="title"/>
          </p:nvPr>
        </p:nvSpPr>
        <p:spPr>
          <a:xfrm>
            <a:off x="1435100" y="1009650"/>
            <a:ext cx="21526500" cy="2209800"/>
          </a:xfrm>
          <a:prstGeom prst="rect">
            <a:avLst/>
          </a:prstGeom>
        </p:spPr>
        <p:txBody>
          <a:bodyPr/>
          <a:lstStyle/>
          <a:p>
            <a:pPr/>
            <a:r>
              <a:t>What’s the problem? </a:t>
            </a:r>
          </a:p>
        </p:txBody>
      </p:sp>
      <p:sp>
        <p:nvSpPr>
          <p:cNvPr id="138" name="Not widely publicised, only gaining attention over the last year…"/>
          <p:cNvSpPr txBox="1"/>
          <p:nvPr>
            <p:ph type="body" idx="1"/>
          </p:nvPr>
        </p:nvSpPr>
        <p:spPr>
          <a:xfrm>
            <a:off x="1422400" y="3302000"/>
            <a:ext cx="21526500" cy="9398000"/>
          </a:xfrm>
          <a:prstGeom prst="rect">
            <a:avLst/>
          </a:prstGeom>
        </p:spPr>
        <p:txBody>
          <a:bodyPr anchor="t"/>
          <a:lstStyle/>
          <a:p>
            <a:pPr marL="462997" indent="-462997" defTabSz="457200">
              <a:spcBef>
                <a:spcPts val="0"/>
              </a:spcBef>
              <a:defRPr sz="3900">
                <a:solidFill>
                  <a:srgbClr val="FFFFFF"/>
                </a:solidFill>
                <a:effectLst/>
                <a:latin typeface="+mn-lt"/>
                <a:ea typeface="+mn-ea"/>
                <a:cs typeface="+mn-cs"/>
                <a:sym typeface="Helvetica Neue"/>
              </a:defRPr>
            </a:pPr>
            <a:r>
              <a:t>Not widely publicised, only gaining attention over the last year</a:t>
            </a:r>
          </a:p>
          <a:p>
            <a:pPr marL="462997" indent="-462997" defTabSz="457200">
              <a:spcBef>
                <a:spcPts val="0"/>
              </a:spcBef>
              <a:defRPr sz="3900">
                <a:solidFill>
                  <a:srgbClr val="FFFFFF"/>
                </a:solidFill>
                <a:effectLst/>
                <a:latin typeface="+mn-lt"/>
                <a:ea typeface="+mn-ea"/>
                <a:cs typeface="+mn-cs"/>
                <a:sym typeface="Helvetica Neue"/>
              </a:defRPr>
            </a:pPr>
          </a:p>
          <a:p>
            <a:pPr marL="462997" indent="-462997" defTabSz="457200">
              <a:spcBef>
                <a:spcPts val="0"/>
              </a:spcBef>
              <a:defRPr sz="3900">
                <a:solidFill>
                  <a:srgbClr val="FFFFFF"/>
                </a:solidFill>
                <a:effectLst/>
                <a:latin typeface="+mn-lt"/>
                <a:ea typeface="+mn-ea"/>
                <a:cs typeface="+mn-cs"/>
                <a:sym typeface="Helvetica Neue"/>
              </a:defRPr>
            </a:pPr>
            <a:r>
              <a:t>The worry is that the carbon footprint of these algorithms are environmentally unsustainable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What’s the problem?"/>
          <p:cNvSpPr txBox="1"/>
          <p:nvPr>
            <p:ph type="title"/>
          </p:nvPr>
        </p:nvSpPr>
        <p:spPr>
          <a:xfrm>
            <a:off x="1435100" y="1009650"/>
            <a:ext cx="21526500" cy="2209800"/>
          </a:xfrm>
          <a:prstGeom prst="rect">
            <a:avLst/>
          </a:prstGeom>
        </p:spPr>
        <p:txBody>
          <a:bodyPr/>
          <a:lstStyle/>
          <a:p>
            <a:pPr/>
            <a:r>
              <a:t>What’s the problem? </a:t>
            </a:r>
          </a:p>
        </p:txBody>
      </p:sp>
      <p:sp>
        <p:nvSpPr>
          <p:cNvPr id="141" name="Not widely publicised, only gaining attention over the last year…"/>
          <p:cNvSpPr txBox="1"/>
          <p:nvPr>
            <p:ph type="body" idx="1"/>
          </p:nvPr>
        </p:nvSpPr>
        <p:spPr>
          <a:xfrm>
            <a:off x="1422400" y="3302000"/>
            <a:ext cx="20898136" cy="9398000"/>
          </a:xfrm>
          <a:prstGeom prst="rect">
            <a:avLst/>
          </a:prstGeom>
        </p:spPr>
        <p:txBody>
          <a:bodyPr anchor="t"/>
          <a:lstStyle/>
          <a:p>
            <a:pPr marL="462997" indent="-462997" defTabSz="457200">
              <a:spcBef>
                <a:spcPts val="0"/>
              </a:spcBef>
              <a:defRPr sz="3900">
                <a:solidFill>
                  <a:srgbClr val="FFFFFF"/>
                </a:solidFill>
                <a:effectLst/>
                <a:latin typeface="+mn-lt"/>
                <a:ea typeface="+mn-ea"/>
                <a:cs typeface="+mn-cs"/>
                <a:sym typeface="Helvetica Neue"/>
              </a:defRPr>
            </a:pPr>
            <a:r>
              <a:t>Not widely publicised, only gaining attention over the last year</a:t>
            </a:r>
          </a:p>
          <a:p>
            <a:pPr marL="462997" indent="-462997" defTabSz="457200">
              <a:spcBef>
                <a:spcPts val="0"/>
              </a:spcBef>
              <a:defRPr sz="3900">
                <a:solidFill>
                  <a:srgbClr val="FFFFFF"/>
                </a:solidFill>
                <a:effectLst/>
                <a:latin typeface="+mn-lt"/>
                <a:ea typeface="+mn-ea"/>
                <a:cs typeface="+mn-cs"/>
                <a:sym typeface="Helvetica Neue"/>
              </a:defRPr>
            </a:pPr>
          </a:p>
          <a:p>
            <a:pPr marL="462997" indent="-462997" defTabSz="457200">
              <a:spcBef>
                <a:spcPts val="0"/>
              </a:spcBef>
              <a:defRPr sz="3900">
                <a:solidFill>
                  <a:srgbClr val="FFFFFF"/>
                </a:solidFill>
                <a:effectLst/>
                <a:latin typeface="+mn-lt"/>
                <a:ea typeface="+mn-ea"/>
                <a:cs typeface="+mn-cs"/>
                <a:sym typeface="Helvetica Neue"/>
              </a:defRPr>
            </a:pPr>
            <a:r>
              <a:t>The worry is that the carbon footprint of these algorithms are environmentally unsustainable</a:t>
            </a:r>
          </a:p>
          <a:p>
            <a:pPr marL="462997" indent="-462997" defTabSz="457200">
              <a:spcBef>
                <a:spcPts val="0"/>
              </a:spcBef>
              <a:defRPr sz="3900">
                <a:solidFill>
                  <a:srgbClr val="FFFFFF"/>
                </a:solidFill>
                <a:effectLst/>
                <a:latin typeface="+mn-lt"/>
                <a:ea typeface="+mn-ea"/>
                <a:cs typeface="+mn-cs"/>
                <a:sym typeface="Helvetica Neue"/>
              </a:defRPr>
            </a:pPr>
          </a:p>
          <a:p>
            <a:pPr marL="462997" indent="-462997" defTabSz="457200">
              <a:spcBef>
                <a:spcPts val="0"/>
              </a:spcBef>
              <a:defRPr sz="3900">
                <a:solidFill>
                  <a:srgbClr val="FFFFFF"/>
                </a:solidFill>
                <a:effectLst/>
                <a:latin typeface="+mn-lt"/>
                <a:ea typeface="+mn-ea"/>
                <a:cs typeface="+mn-cs"/>
                <a:sym typeface="Helvetica Neue"/>
              </a:defRPr>
            </a:pPr>
            <a:r>
              <a:t>At the moment there is no requirement to disclose the energy expenditure of an AI project</a:t>
            </a:r>
          </a:p>
          <a:p>
            <a:pPr lvl="5" marL="3193497" indent="-462997" defTabSz="457200">
              <a:spcBef>
                <a:spcPts val="0"/>
              </a:spcBef>
              <a:defRPr sz="3900">
                <a:solidFill>
                  <a:srgbClr val="FFFFFF"/>
                </a:solidFill>
                <a:effectLst/>
                <a:latin typeface="+mn-lt"/>
                <a:ea typeface="+mn-ea"/>
                <a:cs typeface="+mn-cs"/>
                <a:sym typeface="Helvetica Neue"/>
              </a:defRPr>
            </a:pPr>
            <a:r>
              <a:t>Impossible to accurately report the carbon footprint for many algorithms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What’s the problem?"/>
          <p:cNvSpPr txBox="1"/>
          <p:nvPr>
            <p:ph type="title"/>
          </p:nvPr>
        </p:nvSpPr>
        <p:spPr>
          <a:xfrm>
            <a:off x="1435100" y="1009650"/>
            <a:ext cx="21526500" cy="2209800"/>
          </a:xfrm>
          <a:prstGeom prst="rect">
            <a:avLst/>
          </a:prstGeom>
        </p:spPr>
        <p:txBody>
          <a:bodyPr/>
          <a:lstStyle/>
          <a:p>
            <a:pPr/>
            <a:r>
              <a:t>What’s the problem? </a:t>
            </a:r>
          </a:p>
        </p:txBody>
      </p:sp>
      <p:sp>
        <p:nvSpPr>
          <p:cNvPr id="144" name="Not widely publicised, only gaining attention over the last year…"/>
          <p:cNvSpPr txBox="1"/>
          <p:nvPr>
            <p:ph type="body" idx="1"/>
          </p:nvPr>
        </p:nvSpPr>
        <p:spPr>
          <a:xfrm>
            <a:off x="1422400" y="3302000"/>
            <a:ext cx="20898136" cy="9398000"/>
          </a:xfrm>
          <a:prstGeom prst="rect">
            <a:avLst/>
          </a:prstGeom>
        </p:spPr>
        <p:txBody>
          <a:bodyPr anchor="t"/>
          <a:lstStyle/>
          <a:p>
            <a:pPr marL="462997" indent="-462997" defTabSz="457200">
              <a:spcBef>
                <a:spcPts val="0"/>
              </a:spcBef>
              <a:defRPr sz="3900">
                <a:solidFill>
                  <a:srgbClr val="FFFFFF"/>
                </a:solidFill>
                <a:effectLst/>
                <a:latin typeface="+mn-lt"/>
                <a:ea typeface="+mn-ea"/>
                <a:cs typeface="+mn-cs"/>
                <a:sym typeface="Helvetica Neue"/>
              </a:defRPr>
            </a:pPr>
            <a:r>
              <a:t>Not widely publicised, only gaining attention over the last year</a:t>
            </a:r>
          </a:p>
          <a:p>
            <a:pPr marL="462997" indent="-462997" defTabSz="457200">
              <a:spcBef>
                <a:spcPts val="0"/>
              </a:spcBef>
              <a:defRPr sz="3900">
                <a:solidFill>
                  <a:srgbClr val="FFFFFF"/>
                </a:solidFill>
                <a:effectLst/>
                <a:latin typeface="+mn-lt"/>
                <a:ea typeface="+mn-ea"/>
                <a:cs typeface="+mn-cs"/>
                <a:sym typeface="Helvetica Neue"/>
              </a:defRPr>
            </a:pPr>
          </a:p>
          <a:p>
            <a:pPr marL="462997" indent="-462997" defTabSz="457200">
              <a:spcBef>
                <a:spcPts val="0"/>
              </a:spcBef>
              <a:defRPr sz="3900">
                <a:solidFill>
                  <a:srgbClr val="FFFFFF"/>
                </a:solidFill>
                <a:effectLst/>
                <a:latin typeface="+mn-lt"/>
                <a:ea typeface="+mn-ea"/>
                <a:cs typeface="+mn-cs"/>
                <a:sym typeface="Helvetica Neue"/>
              </a:defRPr>
            </a:pPr>
            <a:r>
              <a:t>The worry is that the carbon footprint of these algorithms are environmentally unsustainable</a:t>
            </a:r>
          </a:p>
          <a:p>
            <a:pPr marL="462997" indent="-462997" defTabSz="457200">
              <a:spcBef>
                <a:spcPts val="0"/>
              </a:spcBef>
              <a:defRPr sz="3900">
                <a:solidFill>
                  <a:srgbClr val="FFFFFF"/>
                </a:solidFill>
                <a:effectLst/>
                <a:latin typeface="+mn-lt"/>
                <a:ea typeface="+mn-ea"/>
                <a:cs typeface="+mn-cs"/>
                <a:sym typeface="Helvetica Neue"/>
              </a:defRPr>
            </a:pPr>
          </a:p>
          <a:p>
            <a:pPr marL="462997" indent="-462997" defTabSz="457200">
              <a:spcBef>
                <a:spcPts val="0"/>
              </a:spcBef>
              <a:defRPr sz="3900">
                <a:solidFill>
                  <a:srgbClr val="FFFFFF"/>
                </a:solidFill>
                <a:effectLst/>
                <a:latin typeface="+mn-lt"/>
                <a:ea typeface="+mn-ea"/>
                <a:cs typeface="+mn-cs"/>
                <a:sym typeface="Helvetica Neue"/>
              </a:defRPr>
            </a:pPr>
            <a:r>
              <a:t>At the moment there is no requirement to disclose the energy expenditure of an AI project</a:t>
            </a:r>
          </a:p>
          <a:p>
            <a:pPr lvl="5" marL="3193497" indent="-462997" defTabSz="457200">
              <a:spcBef>
                <a:spcPts val="0"/>
              </a:spcBef>
              <a:defRPr sz="3900">
                <a:solidFill>
                  <a:srgbClr val="FFFFFF"/>
                </a:solidFill>
                <a:effectLst/>
                <a:latin typeface="+mn-lt"/>
                <a:ea typeface="+mn-ea"/>
                <a:cs typeface="+mn-cs"/>
                <a:sym typeface="Helvetica Neue"/>
              </a:defRPr>
            </a:pPr>
            <a:r>
              <a:t>Impossible to accurately report the carbon footprint for many algorithms</a:t>
            </a:r>
          </a:p>
          <a:p>
            <a:pPr marL="462997" indent="-462997" defTabSz="457200">
              <a:spcBef>
                <a:spcPts val="0"/>
              </a:spcBef>
              <a:defRPr sz="3900">
                <a:solidFill>
                  <a:srgbClr val="FFFFFF"/>
                </a:solidFill>
                <a:effectLst/>
                <a:latin typeface="+mn-lt"/>
                <a:ea typeface="+mn-ea"/>
                <a:cs typeface="+mn-cs"/>
                <a:sym typeface="Helvetica Neue"/>
              </a:defRPr>
            </a:pPr>
          </a:p>
          <a:p>
            <a:pPr marL="462997" indent="-462997" defTabSz="457200">
              <a:spcBef>
                <a:spcPts val="0"/>
              </a:spcBef>
              <a:defRPr sz="3900">
                <a:solidFill>
                  <a:srgbClr val="FFFFFF"/>
                </a:solidFill>
                <a:effectLst/>
                <a:latin typeface="+mn-lt"/>
                <a:ea typeface="+mn-ea"/>
                <a:cs typeface="+mn-cs"/>
                <a:sym typeface="Helvetica Neue"/>
              </a:defRPr>
            </a:pPr>
            <a:r>
              <a:t>Many of the data ethics regulators do not list environmental impact in their considerations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What do I mean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do I mean?</a:t>
            </a:r>
          </a:p>
        </p:txBody>
      </p:sp>
      <p:sp>
        <p:nvSpPr>
          <p:cNvPr id="147" name="Example: GPT-3…"/>
          <p:cNvSpPr txBox="1"/>
          <p:nvPr>
            <p:ph type="body" idx="1"/>
          </p:nvPr>
        </p:nvSpPr>
        <p:spPr>
          <a:xfrm>
            <a:off x="1422400" y="3302000"/>
            <a:ext cx="19050489" cy="9398000"/>
          </a:xfrm>
          <a:prstGeom prst="rect">
            <a:avLst/>
          </a:prstGeom>
        </p:spPr>
        <p:txBody>
          <a:bodyPr anchor="t"/>
          <a:lstStyle/>
          <a:p>
            <a:pPr marL="0" indent="0" defTabSz="457200">
              <a:spcBef>
                <a:spcPts val="0"/>
              </a:spcBef>
              <a:buSzTx/>
              <a:buNone/>
              <a:defRPr sz="3900">
                <a:solidFill>
                  <a:srgbClr val="FFFFFF"/>
                </a:solidFill>
                <a:effectLst/>
                <a:latin typeface="+mn-lt"/>
                <a:ea typeface="+mn-ea"/>
                <a:cs typeface="+mn-cs"/>
                <a:sym typeface="Helvetica Neue"/>
              </a:defRPr>
            </a:pPr>
            <a:r>
              <a:t>Example: GPT-3</a:t>
            </a:r>
          </a:p>
          <a:p>
            <a:pPr marL="0" indent="0" defTabSz="457200">
              <a:spcBef>
                <a:spcPts val="0"/>
              </a:spcBef>
              <a:buSzTx/>
              <a:buNone/>
              <a:defRPr sz="3900">
                <a:solidFill>
                  <a:srgbClr val="FFFFFF"/>
                </a:solidFill>
                <a:effectLst/>
                <a:latin typeface="+mn-lt"/>
                <a:ea typeface="+mn-ea"/>
                <a:cs typeface="+mn-cs"/>
                <a:sym typeface="Helvetica Neue"/>
              </a:defRPr>
            </a:pPr>
          </a:p>
          <a:p>
            <a:pPr marL="462997" indent="-462997" defTabSz="457200">
              <a:spcBef>
                <a:spcPts val="0"/>
              </a:spcBef>
              <a:defRPr sz="3900">
                <a:solidFill>
                  <a:srgbClr val="FFFFFF"/>
                </a:solidFill>
                <a:effectLst/>
                <a:latin typeface="+mn-lt"/>
                <a:ea typeface="+mn-ea"/>
                <a:cs typeface="+mn-cs"/>
                <a:sym typeface="Helvetica Neue"/>
              </a:defRPr>
            </a:pPr>
            <a:r>
              <a:t>Largest AI model in history</a:t>
            </a:r>
          </a:p>
          <a:p>
            <a:pPr marL="462997" indent="-462997" defTabSz="457200">
              <a:spcBef>
                <a:spcPts val="0"/>
              </a:spcBef>
              <a:defRPr sz="3900">
                <a:solidFill>
                  <a:srgbClr val="FFFFFF"/>
                </a:solidFill>
                <a:effectLst/>
                <a:latin typeface="+mn-lt"/>
                <a:ea typeface="+mn-ea"/>
                <a:cs typeface="+mn-cs"/>
                <a:sym typeface="Helvetica Neue"/>
              </a:defRPr>
            </a:pPr>
          </a:p>
          <a:p>
            <a:pPr marL="462997" indent="-462997" defTabSz="457200">
              <a:spcBef>
                <a:spcPts val="0"/>
              </a:spcBef>
              <a:defRPr sz="3900">
                <a:solidFill>
                  <a:srgbClr val="FFFFFF"/>
                </a:solidFill>
                <a:effectLst/>
                <a:latin typeface="+mn-lt"/>
                <a:ea typeface="+mn-ea"/>
                <a:cs typeface="+mn-cs"/>
                <a:sym typeface="Helvetica Neue"/>
              </a:defRPr>
            </a:pPr>
            <a:r>
              <a:t>Language model created by OpenAI</a:t>
            </a:r>
          </a:p>
          <a:p>
            <a:pPr marL="462997" indent="-462997" defTabSz="457200">
              <a:spcBef>
                <a:spcPts val="0"/>
              </a:spcBef>
              <a:defRPr sz="3900">
                <a:solidFill>
                  <a:srgbClr val="FFFFFF"/>
                </a:solidFill>
                <a:effectLst/>
                <a:latin typeface="+mn-lt"/>
                <a:ea typeface="+mn-ea"/>
                <a:cs typeface="+mn-cs"/>
                <a:sym typeface="Helvetica Neue"/>
              </a:defRPr>
            </a:pPr>
          </a:p>
          <a:p>
            <a:pPr marL="462997" indent="-462997" defTabSz="457200">
              <a:spcBef>
                <a:spcPts val="0"/>
              </a:spcBef>
              <a:defRPr sz="3900">
                <a:solidFill>
                  <a:srgbClr val="FFFFFF"/>
                </a:solidFill>
                <a:effectLst/>
                <a:latin typeface="+mn-lt"/>
                <a:ea typeface="+mn-ea"/>
                <a:cs typeface="+mn-cs"/>
                <a:sym typeface="Helvetica Neue"/>
              </a:defRPr>
            </a:pPr>
            <a:r>
              <a:t>Used 552 metric tons of CO2 during model training</a:t>
            </a:r>
          </a:p>
          <a:p>
            <a:pPr lvl="2" marL="1555197" indent="-462997" defTabSz="457200">
              <a:spcBef>
                <a:spcPts val="0"/>
              </a:spcBef>
              <a:defRPr sz="3900">
                <a:solidFill>
                  <a:srgbClr val="FFFFFF"/>
                </a:solidFill>
                <a:effectLst/>
                <a:latin typeface="+mn-lt"/>
                <a:ea typeface="+mn-ea"/>
                <a:cs typeface="+mn-cs"/>
                <a:sym typeface="Helvetica Neue"/>
              </a:defRPr>
            </a:pPr>
            <a:r>
              <a:t>Same as driving 120 cars for 1 year</a:t>
            </a:r>
          </a:p>
        </p:txBody>
      </p:sp>
      <p:sp>
        <p:nvSpPr>
          <p:cNvPr id="148" name="ref_1"/>
          <p:cNvSpPr txBox="1"/>
          <p:nvPr/>
        </p:nvSpPr>
        <p:spPr>
          <a:xfrm>
            <a:off x="22040012" y="12059101"/>
            <a:ext cx="1937666" cy="8952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000" u="sng">
                <a:hlinkClick r:id="rId2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2" invalidUrl="" action="" tgtFrame="" tooltip="" history="1" highlightClick="0" endSnd="0"/>
              </a:rPr>
              <a:t>ref_1</a:t>
            </a:r>
          </a:p>
        </p:txBody>
      </p:sp>
      <p:pic>
        <p:nvPicPr>
          <p:cNvPr id="149" name="Screenshot 2021-07-08 at 17.14.13.png" descr="Screenshot 2021-07-08 at 17.14.1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537200" y="9121705"/>
            <a:ext cx="13309600" cy="40894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What do I mean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do I mean?</a:t>
            </a:r>
          </a:p>
        </p:txBody>
      </p:sp>
      <p:sp>
        <p:nvSpPr>
          <p:cNvPr id="152" name="Example: GPT-3"/>
          <p:cNvSpPr txBox="1"/>
          <p:nvPr>
            <p:ph type="body" idx="1"/>
          </p:nvPr>
        </p:nvSpPr>
        <p:spPr>
          <a:xfrm>
            <a:off x="1422400" y="3302000"/>
            <a:ext cx="19050489" cy="9398000"/>
          </a:xfrm>
          <a:prstGeom prst="rect">
            <a:avLst/>
          </a:prstGeom>
        </p:spPr>
        <p:txBody>
          <a:bodyPr anchor="t"/>
          <a:lstStyle>
            <a:lvl1pPr marL="0" indent="0" defTabSz="457200">
              <a:spcBef>
                <a:spcPts val="0"/>
              </a:spcBef>
              <a:buSzTx/>
              <a:buNone/>
              <a:defRPr sz="39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>
              <a:defRPr>
                <a:effectLst/>
              </a:defRPr>
            </a:pPr>
            <a:r>
              <a:t>Example: GPT-3</a:t>
            </a:r>
          </a:p>
        </p:txBody>
      </p:sp>
      <p:sp>
        <p:nvSpPr>
          <p:cNvPr id="153" name="ref_1"/>
          <p:cNvSpPr txBox="1"/>
          <p:nvPr/>
        </p:nvSpPr>
        <p:spPr>
          <a:xfrm>
            <a:off x="22040012" y="12059101"/>
            <a:ext cx="1937666" cy="8952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000" u="sng">
                <a:hlinkClick r:id="rId2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2" invalidUrl="" action="" tgtFrame="" tooltip="" history="1" highlightClick="0" endSnd="0"/>
              </a:rPr>
              <a:t>ref_1</a:t>
            </a:r>
          </a:p>
        </p:txBody>
      </p:sp>
      <p:pic>
        <p:nvPicPr>
          <p:cNvPr id="154" name="Screenshot 2021-07-08 at 18.37.46.png" descr="Screenshot 2021-07-08 at 18.37.46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374796" y="4654550"/>
            <a:ext cx="17119601" cy="6692900"/>
          </a:xfrm>
          <a:prstGeom prst="rect">
            <a:avLst/>
          </a:prstGeom>
          <a:ln w="12700">
            <a:miter lim="400000"/>
          </a:ln>
        </p:spPr>
      </p:pic>
      <p:sp>
        <p:nvSpPr>
          <p:cNvPr id="155" name="Arrow"/>
          <p:cNvSpPr/>
          <p:nvPr/>
        </p:nvSpPr>
        <p:spPr>
          <a:xfrm>
            <a:off x="2626815" y="9606091"/>
            <a:ext cx="1929875" cy="668285"/>
          </a:xfrm>
          <a:prstGeom prst="rightArrow">
            <a:avLst>
              <a:gd name="adj1" fmla="val 32000"/>
              <a:gd name="adj2" fmla="val 72774"/>
            </a:avLst>
          </a:prstGeom>
          <a:blipFill>
            <a:blip r:embed="rId4"/>
          </a:blip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42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80000"/>
                    </a:srgbClr>
                  </a:outerShdw>
                </a:effectLst>
              </a:defRPr>
            </a:pPr>
          </a:p>
        </p:txBody>
      </p:sp>
      <p:sp>
        <p:nvSpPr>
          <p:cNvPr id="156" name="2020"/>
          <p:cNvSpPr txBox="1"/>
          <p:nvPr/>
        </p:nvSpPr>
        <p:spPr>
          <a:xfrm>
            <a:off x="1238651" y="9598167"/>
            <a:ext cx="1215849" cy="684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900"/>
            </a:lvl1pPr>
          </a:lstStyle>
          <a:p>
            <a:pPr/>
            <a:r>
              <a:t>2020</a:t>
            </a:r>
          </a:p>
        </p:txBody>
      </p:sp>
      <p:sp>
        <p:nvSpPr>
          <p:cNvPr id="157" name="Arrow"/>
          <p:cNvSpPr/>
          <p:nvPr/>
        </p:nvSpPr>
        <p:spPr>
          <a:xfrm>
            <a:off x="2644741" y="8669624"/>
            <a:ext cx="1929875" cy="668285"/>
          </a:xfrm>
          <a:prstGeom prst="rightArrow">
            <a:avLst>
              <a:gd name="adj1" fmla="val 32000"/>
              <a:gd name="adj2" fmla="val 72774"/>
            </a:avLst>
          </a:prstGeom>
          <a:blipFill>
            <a:blip r:embed="rId5"/>
          </a:blip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42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80000"/>
                    </a:srgbClr>
                  </a:outerShdw>
                </a:effectLst>
              </a:defRPr>
            </a:pPr>
          </a:p>
        </p:txBody>
      </p:sp>
      <p:sp>
        <p:nvSpPr>
          <p:cNvPr id="158" name="2019"/>
          <p:cNvSpPr txBox="1"/>
          <p:nvPr/>
        </p:nvSpPr>
        <p:spPr>
          <a:xfrm>
            <a:off x="1256578" y="8661700"/>
            <a:ext cx="1215848" cy="6841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900"/>
            </a:lvl1pPr>
          </a:lstStyle>
          <a:p>
            <a:pPr/>
            <a:r>
              <a:t>2019</a:t>
            </a:r>
          </a:p>
        </p:txBody>
      </p:sp>
      <p:sp>
        <p:nvSpPr>
          <p:cNvPr id="159" name="Rectangle"/>
          <p:cNvSpPr/>
          <p:nvPr/>
        </p:nvSpPr>
        <p:spPr>
          <a:xfrm>
            <a:off x="4533070" y="9553631"/>
            <a:ext cx="16803053" cy="773205"/>
          </a:xfrm>
          <a:prstGeom prst="rect">
            <a:avLst/>
          </a:prstGeom>
          <a:ln w="76200">
            <a:solidFill>
              <a:srgbClr val="000000"/>
            </a:solidFill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42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80000"/>
                    </a:srgbClr>
                  </a:outerShdw>
                </a:effectLst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olutio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Solutions</a:t>
            </a:r>
          </a:p>
        </p:txBody>
      </p:sp>
      <p:sp>
        <p:nvSpPr>
          <p:cNvPr id="162" name="The carbon footprint of AI training can be reduced by:…"/>
          <p:cNvSpPr txBox="1"/>
          <p:nvPr>
            <p:ph type="body" idx="1"/>
          </p:nvPr>
        </p:nvSpPr>
        <p:spPr>
          <a:xfrm>
            <a:off x="1422400" y="3302000"/>
            <a:ext cx="14666243" cy="9582914"/>
          </a:xfrm>
          <a:prstGeom prst="rect">
            <a:avLst/>
          </a:prstGeom>
        </p:spPr>
        <p:txBody>
          <a:bodyPr anchor="t"/>
          <a:lstStyle/>
          <a:p>
            <a:pPr lvl="2" marL="1555197" indent="-462997" defTabSz="457200">
              <a:spcBef>
                <a:spcPts val="0"/>
              </a:spcBef>
              <a:defRPr sz="3900">
                <a:solidFill>
                  <a:srgbClr val="FFFFFF"/>
                </a:solidFill>
                <a:effectLst/>
                <a:latin typeface="+mn-lt"/>
                <a:ea typeface="+mn-ea"/>
                <a:cs typeface="+mn-cs"/>
                <a:sym typeface="Helvetica Neue"/>
              </a:defRPr>
            </a:pPr>
            <a:r>
              <a:t>The carbon footprint of AI training can be reduced by:</a:t>
            </a:r>
          </a:p>
          <a:p>
            <a:pPr lvl="2" marL="1555197" indent="-462997" defTabSz="457200">
              <a:spcBef>
                <a:spcPts val="0"/>
              </a:spcBef>
              <a:defRPr sz="3900">
                <a:solidFill>
                  <a:srgbClr val="FFFFFF"/>
                </a:solidFill>
                <a:effectLst/>
                <a:latin typeface="+mn-lt"/>
                <a:ea typeface="+mn-ea"/>
                <a:cs typeface="+mn-cs"/>
                <a:sym typeface="Helvetica Neue"/>
              </a:defRPr>
            </a:pPr>
          </a:p>
          <a:p>
            <a:pPr lvl="5" marL="3193497" indent="-462997" defTabSz="457200">
              <a:spcBef>
                <a:spcPts val="0"/>
              </a:spcBef>
              <a:defRPr sz="3900">
                <a:solidFill>
                  <a:srgbClr val="FFFFFF"/>
                </a:solidFill>
                <a:effectLst/>
                <a:latin typeface="+mn-lt"/>
                <a:ea typeface="+mn-ea"/>
                <a:cs typeface="+mn-cs"/>
                <a:sym typeface="Helvetica Neue"/>
              </a:defRPr>
            </a:pPr>
            <a:r>
              <a:t>modifying the AI design</a:t>
            </a:r>
          </a:p>
          <a:p>
            <a:pPr lvl="6" marL="3739597" indent="-462997" defTabSz="457200">
              <a:spcBef>
                <a:spcPts val="0"/>
              </a:spcBef>
              <a:defRPr sz="3900">
                <a:solidFill>
                  <a:srgbClr val="FFFFFF"/>
                </a:solidFill>
                <a:effectLst/>
                <a:latin typeface="+mn-lt"/>
                <a:ea typeface="+mn-ea"/>
                <a:cs typeface="+mn-cs"/>
                <a:sym typeface="Helvetica Neue"/>
              </a:defRPr>
            </a:pPr>
            <a:r>
              <a:t>using ‘sparse’ neural networks </a:t>
            </a:r>
          </a:p>
          <a:p>
            <a:pPr lvl="5" marL="3193497" indent="-462997" defTabSz="457200">
              <a:spcBef>
                <a:spcPts val="0"/>
              </a:spcBef>
              <a:defRPr sz="3900">
                <a:solidFill>
                  <a:srgbClr val="FFFFFF"/>
                </a:solidFill>
                <a:effectLst/>
                <a:latin typeface="+mn-lt"/>
                <a:ea typeface="+mn-ea"/>
                <a:cs typeface="+mn-cs"/>
                <a:sym typeface="Helvetica Neue"/>
              </a:defRPr>
            </a:pPr>
          </a:p>
          <a:p>
            <a:pPr lvl="5" marL="3193497" indent="-462997" defTabSz="457200">
              <a:spcBef>
                <a:spcPts val="0"/>
              </a:spcBef>
              <a:defRPr sz="3900">
                <a:solidFill>
                  <a:srgbClr val="FFFFFF"/>
                </a:solidFill>
                <a:effectLst/>
                <a:latin typeface="+mn-lt"/>
                <a:ea typeface="+mn-ea"/>
                <a:cs typeface="+mn-cs"/>
                <a:sym typeface="Helvetica Neue"/>
              </a:defRPr>
            </a:pPr>
            <a:r>
              <a:t>selecting better computer hardware</a:t>
            </a:r>
          </a:p>
          <a:p>
            <a:pPr lvl="6" marL="3739597" indent="-462997" defTabSz="457200">
              <a:spcBef>
                <a:spcPts val="0"/>
              </a:spcBef>
              <a:defRPr sz="3900">
                <a:solidFill>
                  <a:srgbClr val="FFFFFF"/>
                </a:solidFill>
                <a:effectLst/>
                <a:latin typeface="+mn-lt"/>
                <a:ea typeface="+mn-ea"/>
                <a:cs typeface="+mn-cs"/>
                <a:sym typeface="Helvetica Neue"/>
              </a:defRPr>
            </a:pPr>
            <a:r>
              <a:t>computer chips specifically designed for neural networks instead of graphics processing chips</a:t>
            </a:r>
          </a:p>
        </p:txBody>
      </p:sp>
      <p:sp>
        <p:nvSpPr>
          <p:cNvPr id="163" name="ref_1"/>
          <p:cNvSpPr txBox="1"/>
          <p:nvPr/>
        </p:nvSpPr>
        <p:spPr>
          <a:xfrm>
            <a:off x="-20115" y="12031833"/>
            <a:ext cx="1937666" cy="8952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000" u="sng">
                <a:hlinkClick r:id="rId2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2" invalidUrl="" action="" tgtFrame="" tooltip="" history="1" highlightClick="0" endSnd="0"/>
              </a:rPr>
              <a:t>ref_1</a:t>
            </a:r>
          </a:p>
        </p:txBody>
      </p:sp>
      <p:sp>
        <p:nvSpPr>
          <p:cNvPr id="164" name="ref_2"/>
          <p:cNvSpPr txBox="1"/>
          <p:nvPr/>
        </p:nvSpPr>
        <p:spPr>
          <a:xfrm>
            <a:off x="-20115" y="12833057"/>
            <a:ext cx="1937666" cy="8952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000" u="sng"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ref_2</a:t>
            </a:r>
          </a:p>
        </p:txBody>
      </p:sp>
      <p:pic>
        <p:nvPicPr>
          <p:cNvPr id="165" name="network.jpeg" descr="network.jpeg"/>
          <p:cNvPicPr>
            <a:picLocks noChangeAspect="1"/>
          </p:cNvPicPr>
          <p:nvPr/>
        </p:nvPicPr>
        <p:blipFill>
          <a:blip r:embed="rId4">
            <a:extLst/>
          </a:blip>
          <a:srcRect l="0" t="14427" r="0" b="0"/>
          <a:stretch>
            <a:fillRect/>
          </a:stretch>
        </p:blipFill>
        <p:spPr>
          <a:xfrm>
            <a:off x="17535822" y="3312305"/>
            <a:ext cx="5436939" cy="4652533"/>
          </a:xfrm>
          <a:prstGeom prst="rect">
            <a:avLst/>
          </a:prstGeom>
          <a:ln w="12700">
            <a:miter lim="400000"/>
          </a:ln>
        </p:spPr>
      </p:pic>
      <p:pic>
        <p:nvPicPr>
          <p:cNvPr id="166" name="7fab2cd5-79df-4f8b-a167-0c0456988103.jpeg" descr="7fab2cd5-79df-4f8b-a167-0c0456988103.jpe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6444217" y="8299184"/>
            <a:ext cx="7620001" cy="5080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_rels/theme1.xml.rels><?xml version="1.0" encoding="UTF-8"?>
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?>
<Relationships xmlns="http://schemas.openxmlformats.org/package/2006/relationships"><Relationship Id="rId1" Type="http://schemas.openxmlformats.org/officeDocument/2006/relationships/image" Target="../media/image2.png"/></Relationships>

</file>

<file path=ppt/theme/theme1.xml><?xml version="1.0" encoding="utf-8"?>
<a:theme xmlns:a="http://schemas.openxmlformats.org/drawingml/2006/main" xmlns:r="http://schemas.openxmlformats.org/officeDocument/2006/relationships" name="New_Template2">
  <a:themeElements>
    <a:clrScheme name="New_Template2">
      <a:dk1>
        <a:srgbClr val="C000EB"/>
      </a:dk1>
      <a:lt1>
        <a:srgbClr val="EBEBEB"/>
      </a:lt1>
      <a:dk2>
        <a:srgbClr val="525252"/>
      </a:dk2>
      <a:lt2>
        <a:srgbClr val="C9C9C9"/>
      </a:lt2>
      <a:accent1>
        <a:srgbClr val="619AE3"/>
      </a:accent1>
      <a:accent2>
        <a:srgbClr val="54BFB9"/>
      </a:accent2>
      <a:accent3>
        <a:srgbClr val="29C439"/>
      </a:accent3>
      <a:accent4>
        <a:srgbClr val="EDAC0F"/>
      </a:accent4>
      <a:accent5>
        <a:srgbClr val="D41D04"/>
      </a:accent5>
      <a:accent6>
        <a:srgbClr val="B264DA"/>
      </a:accent6>
      <a:hlink>
        <a:srgbClr val="0000FF"/>
      </a:hlink>
      <a:folHlink>
        <a:srgbClr val="FF00FF"/>
      </a:folHlink>
    </a:clrScheme>
    <a:fontScheme name="New_Template2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New_Template2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508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2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38100" dist="12700" dir="5400000">
                <a:srgbClr val="000000">
                  <a:alpha val="80000"/>
                </a:srgbClr>
              </a:outerShdw>
            </a:effectLst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200" u="none" kumimoji="0" normalizeH="0">
            <a:ln>
              <a:noFill/>
            </a:ln>
            <a:solidFill>
              <a:srgbClr val="EBEBEB"/>
            </a:solidFill>
            <a:effectLst>
              <a:outerShdw sx="100000" sy="100000" kx="0" ky="0" algn="b" rotWithShape="0" blurRad="50800" dist="25400" dir="5400000">
                <a:srgbClr val="000000"/>
              </a:outerShdw>
            </a:effectLst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New_Template2">
  <a:themeElements>
    <a:clrScheme name="New_Template2">
      <a:dk1>
        <a:srgbClr val="000000"/>
      </a:dk1>
      <a:lt1>
        <a:srgbClr val="FFFFFF"/>
      </a:lt1>
      <a:dk2>
        <a:srgbClr val="525252"/>
      </a:dk2>
      <a:lt2>
        <a:srgbClr val="C9C9C9"/>
      </a:lt2>
      <a:accent1>
        <a:srgbClr val="619AE3"/>
      </a:accent1>
      <a:accent2>
        <a:srgbClr val="54BFB9"/>
      </a:accent2>
      <a:accent3>
        <a:srgbClr val="29C439"/>
      </a:accent3>
      <a:accent4>
        <a:srgbClr val="EDAC0F"/>
      </a:accent4>
      <a:accent5>
        <a:srgbClr val="D41D04"/>
      </a:accent5>
      <a:accent6>
        <a:srgbClr val="B264DA"/>
      </a:accent6>
      <a:hlink>
        <a:srgbClr val="0000FF"/>
      </a:hlink>
      <a:folHlink>
        <a:srgbClr val="FF00FF"/>
      </a:folHlink>
    </a:clrScheme>
    <a:fontScheme name="New_Template2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New_Template2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508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2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38100" dist="12700" dir="5400000">
                <a:srgbClr val="000000">
                  <a:alpha val="80000"/>
                </a:srgbClr>
              </a:outerShdw>
            </a:effectLst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200" u="none" kumimoji="0" normalizeH="0">
            <a:ln>
              <a:noFill/>
            </a:ln>
            <a:solidFill>
              <a:srgbClr val="EBEBEB"/>
            </a:solidFill>
            <a:effectLst>
              <a:outerShdw sx="100000" sy="100000" kx="0" ky="0" algn="b" rotWithShape="0" blurRad="50800" dist="25400" dir="5400000">
                <a:srgbClr val="000000"/>
              </a:outerShdw>
            </a:effectLst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